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7223125" cx="12841275"/>
  <p:notesSz cx="6858000" cy="9144000"/>
  <p:embeddedFontLst>
    <p:embeddedFont>
      <p:font typeface="Roboto Black"/>
      <p:bold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Black-boldItalic.fntdata"/><Relationship Id="rId6" Type="http://schemas.openxmlformats.org/officeDocument/2006/relationships/slide" Target="slides/slide2.xml"/><Relationship Id="rId18" Type="http://schemas.openxmlformats.org/officeDocument/2006/relationships/font" Target="fonts/RobotoBlack-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f297d026c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f297d026c_0_4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8f297d026c_0_4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f297d026c_0_461: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f297d026c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f297d026c_0_450: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f297d026c_0_4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e43da1a21_0_6: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e43da1a2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8f297d026c_0_172: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8f297d026c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8f297d026c_0_262: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8f297d026c_0_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e43da1a21_0_11:notes"/>
          <p:cNvSpPr/>
          <p:nvPr>
            <p:ph idx="2" type="sldImg"/>
          </p:nvPr>
        </p:nvSpPr>
        <p:spPr>
          <a:xfrm>
            <a:off x="38126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e43da1a21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f297d026c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 name="Google Shape;76;g8f297d026c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8f297d026c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f297d026c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f297d026c_0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8f297d026c_0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297d026c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f297d026c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8f297d026c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f297d026c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f297d026c_0_4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8f297d026c_0_4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f297d026c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f297d026c_0_4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8f297d026c_0_4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lvl1pPr lvl="0" algn="ctr">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18" name="Google Shape;18;p2"/>
          <p:cNvPicPr preferRelativeResize="0"/>
          <p:nvPr/>
        </p:nvPicPr>
        <p:blipFill rotWithShape="1">
          <a:blip r:embed="rId2">
            <a:alphaModFix/>
          </a:blip>
          <a:srcRect b="0" l="34193" r="5758" t="0"/>
          <a:stretch/>
        </p:blipFill>
        <p:spPr>
          <a:xfrm flipH="1">
            <a:off x="-92598" y="-1"/>
            <a:ext cx="6504973" cy="7223125"/>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8739865" y="5266481"/>
            <a:ext cx="1773932" cy="13362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3"/>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p:nvPr/>
        </p:nvSpPr>
        <p:spPr>
          <a:xfrm>
            <a:off x="97300" y="6486075"/>
            <a:ext cx="3788700" cy="67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spTree>
      <p:nvGrpSpPr>
        <p:cNvPr id="23" name="Shape 23"/>
        <p:cNvGrpSpPr/>
        <p:nvPr/>
      </p:nvGrpSpPr>
      <p:grpSpPr>
        <a:xfrm>
          <a:off x="0" y="0"/>
          <a:ext cx="0" cy="0"/>
          <a:chOff x="0" y="0"/>
          <a:chExt cx="0" cy="0"/>
        </a:xfrm>
      </p:grpSpPr>
      <p:sp>
        <p:nvSpPr>
          <p:cNvPr id="24" name="Google Shape;24;p4"/>
          <p:cNvSpPr txBox="1"/>
          <p:nvPr>
            <p:ph type="ctrTitle"/>
          </p:nvPr>
        </p:nvSpPr>
        <p:spPr>
          <a:xfrm>
            <a:off x="1042002" y="4276791"/>
            <a:ext cx="10601594" cy="621106"/>
          </a:xfrm>
          <a:prstGeom prst="rect">
            <a:avLst/>
          </a:prstGeom>
          <a:solidFill>
            <a:schemeClr val="accent2"/>
          </a:solidFill>
          <a:ln>
            <a:noFill/>
          </a:ln>
        </p:spPr>
        <p:txBody>
          <a:bodyPr anchorCtr="0" anchor="b" bIns="45700" lIns="0" spcFirstLastPara="1" rIns="0" wrap="square" tIns="45700">
            <a:noAutofit/>
          </a:bodyPr>
          <a:lstStyle>
            <a:lvl1pPr lvl="0" algn="l">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subTitle"/>
          </p:nvPr>
        </p:nvSpPr>
        <p:spPr>
          <a:xfrm>
            <a:off x="1042002" y="4897897"/>
            <a:ext cx="10601358" cy="567868"/>
          </a:xfrm>
          <a:prstGeom prst="rect">
            <a:avLst/>
          </a:prstGeom>
          <a:noFill/>
          <a:ln>
            <a:noFill/>
          </a:ln>
        </p:spPr>
        <p:txBody>
          <a:bodyPr anchorCtr="0" anchor="t" bIns="45700" lIns="0" spcFirstLastPara="1" rIns="0" wrap="square" tIns="45700">
            <a:noAutofit/>
          </a:bodyPr>
          <a:lstStyle>
            <a:lvl1pPr lvl="0" algn="l">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6" name="Google Shape;26;p4"/>
          <p:cNvPicPr preferRelativeResize="0"/>
          <p:nvPr/>
        </p:nvPicPr>
        <p:blipFill rotWithShape="1">
          <a:blip r:embed="rId2">
            <a:alphaModFix/>
          </a:blip>
          <a:srcRect b="0" l="0" r="0" t="0"/>
          <a:stretch/>
        </p:blipFill>
        <p:spPr>
          <a:xfrm>
            <a:off x="8211413" y="696023"/>
            <a:ext cx="2830836" cy="1065861"/>
          </a:xfrm>
          <a:prstGeom prst="rect">
            <a:avLst/>
          </a:prstGeom>
          <a:noFill/>
          <a:ln>
            <a:noFill/>
          </a:ln>
        </p:spPr>
      </p:pic>
      <p:pic>
        <p:nvPicPr>
          <p:cNvPr id="27" name="Google Shape;27;p4"/>
          <p:cNvPicPr preferRelativeResize="0"/>
          <p:nvPr/>
        </p:nvPicPr>
        <p:blipFill rotWithShape="1">
          <a:blip r:embed="rId3">
            <a:alphaModFix/>
          </a:blip>
          <a:srcRect b="41531" l="4960" r="4960" t="24356"/>
          <a:stretch/>
        </p:blipFill>
        <p:spPr>
          <a:xfrm>
            <a:off x="0" y="0"/>
            <a:ext cx="12841288" cy="3470031"/>
          </a:xfrm>
          <a:prstGeom prst="rect">
            <a:avLst/>
          </a:prstGeom>
          <a:noFill/>
          <a:ln>
            <a:noFill/>
          </a:ln>
        </p:spPr>
      </p:pic>
      <p:pic>
        <p:nvPicPr>
          <p:cNvPr id="28" name="Google Shape;28;p4"/>
          <p:cNvPicPr preferRelativeResize="0"/>
          <p:nvPr/>
        </p:nvPicPr>
        <p:blipFill rotWithShape="1">
          <a:blip r:embed="rId4">
            <a:alphaModFix/>
          </a:blip>
          <a:srcRect b="0" l="0" r="0" t="0"/>
          <a:stretch/>
        </p:blipFill>
        <p:spPr>
          <a:xfrm>
            <a:off x="11042249" y="2119830"/>
            <a:ext cx="1634085" cy="12309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howMasterSp="0">
  <p:cSld name="1_Section Title">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13593" l="15978" r="4959" t="24355"/>
          <a:stretch/>
        </p:blipFill>
        <p:spPr>
          <a:xfrm>
            <a:off x="-60960" y="-2031"/>
            <a:ext cx="12902248" cy="7225791"/>
          </a:xfrm>
          <a:prstGeom prst="rect">
            <a:avLst/>
          </a:prstGeom>
          <a:noFill/>
          <a:ln>
            <a:noFill/>
          </a:ln>
        </p:spPr>
      </p:pic>
      <p:pic>
        <p:nvPicPr>
          <p:cNvPr id="31" name="Google Shape;31;p5"/>
          <p:cNvPicPr preferRelativeResize="0"/>
          <p:nvPr/>
        </p:nvPicPr>
        <p:blipFill rotWithShape="1">
          <a:blip r:embed="rId3">
            <a:alphaModFix/>
          </a:blip>
          <a:srcRect b="0" l="0" r="0" t="0"/>
          <a:stretch/>
        </p:blipFill>
        <p:spPr>
          <a:xfrm>
            <a:off x="5603602" y="472342"/>
            <a:ext cx="1634085" cy="1230939"/>
          </a:xfrm>
          <a:prstGeom prst="rect">
            <a:avLst/>
          </a:prstGeom>
          <a:noFill/>
          <a:ln>
            <a:noFill/>
          </a:ln>
        </p:spPr>
      </p:pic>
      <p:sp>
        <p:nvSpPr>
          <p:cNvPr id="32" name="Google Shape;32;p5"/>
          <p:cNvSpPr txBox="1"/>
          <p:nvPr>
            <p:ph type="ctrTitle"/>
          </p:nvPr>
        </p:nvSpPr>
        <p:spPr>
          <a:xfrm>
            <a:off x="1199932" y="3218626"/>
            <a:ext cx="10601594" cy="621106"/>
          </a:xfrm>
          <a:prstGeom prst="rect">
            <a:avLst/>
          </a:prstGeom>
          <a:noFill/>
          <a:ln>
            <a:noFill/>
          </a:ln>
        </p:spPr>
        <p:txBody>
          <a:bodyPr anchorCtr="0" anchor="b" bIns="45700" lIns="0" spcFirstLastPara="1" rIns="0" wrap="square" tIns="45700">
            <a:noAutofit/>
          </a:bodyPr>
          <a:lstStyle>
            <a:lvl1pPr lvl="0" algn="ctr">
              <a:spcBef>
                <a:spcPts val="0"/>
              </a:spcBef>
              <a:spcAft>
                <a:spcPts val="0"/>
              </a:spcAft>
              <a:buClr>
                <a:schemeClr val="lt2"/>
              </a:buClr>
              <a:buSzPts val="2800"/>
              <a:buFont typeface="Roboto Black"/>
              <a:buNone/>
              <a:defRPr b="1"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200050" y="3839732"/>
            <a:ext cx="1060135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lt2"/>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age Logo" showMasterSp="0">
  <p:cSld name="Last Page Logo">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0" r="0" t="0"/>
          <a:stretch/>
        </p:blipFill>
        <p:spPr>
          <a:xfrm>
            <a:off x="3301096" y="1261641"/>
            <a:ext cx="6239096" cy="46998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Layout" showMasterSp="0">
  <p:cSld name="Blank Slide Layout">
    <p:spTree>
      <p:nvGrpSpPr>
        <p:cNvPr id="36"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8"/>
          <p:cNvSpPr txBox="1"/>
          <p:nvPr>
            <p:ph type="title"/>
          </p:nvPr>
        </p:nvSpPr>
        <p:spPr>
          <a:xfrm>
            <a:off x="437732" y="624958"/>
            <a:ext cx="11965800" cy="8043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8"/>
          <p:cNvSpPr txBox="1"/>
          <p:nvPr>
            <p:ph idx="1" type="body"/>
          </p:nvPr>
        </p:nvSpPr>
        <p:spPr>
          <a:xfrm>
            <a:off x="437732" y="1618445"/>
            <a:ext cx="11965800" cy="4797600"/>
          </a:xfrm>
          <a:prstGeom prst="rect">
            <a:avLst/>
          </a:prstGeom>
        </p:spPr>
        <p:txBody>
          <a:bodyPr anchorCtr="0" anchor="t" bIns="45700" lIns="91425" spcFirstLastPara="1" rIns="91425" wrap="square" tIns="45700">
            <a:noAutofit/>
          </a:bodyPr>
          <a:lstStyle>
            <a:lvl1pPr indent="-381000" lvl="0" marL="457200" rtl="0">
              <a:spcBef>
                <a:spcPts val="720"/>
              </a:spcBef>
              <a:spcAft>
                <a:spcPts val="0"/>
              </a:spcAft>
              <a:buSzPts val="2400"/>
              <a:buChar char="•"/>
              <a:defRPr/>
            </a:lvl1pPr>
            <a:lvl2pPr indent="-368300" lvl="1" marL="914400" rtl="0">
              <a:spcBef>
                <a:spcPts val="320"/>
              </a:spcBef>
              <a:spcAft>
                <a:spcPts val="0"/>
              </a:spcAft>
              <a:buSzPts val="2200"/>
              <a:buChar char="-"/>
              <a:defRPr/>
            </a:lvl2pPr>
            <a:lvl3pPr indent="-368300" lvl="2" marL="1371600" rtl="0">
              <a:spcBef>
                <a:spcPts val="320"/>
              </a:spcBef>
              <a:spcAft>
                <a:spcPts val="0"/>
              </a:spcAft>
              <a:buSzPts val="2200"/>
              <a:buChar char="8"/>
              <a:defRPr/>
            </a:lvl3pPr>
            <a:lvl4pPr indent="-330200" lvl="3" marL="1828800" rtl="0">
              <a:spcBef>
                <a:spcPts val="320"/>
              </a:spcBef>
              <a:spcAft>
                <a:spcPts val="0"/>
              </a:spcAft>
              <a:buSzPts val="1600"/>
              <a:buChar char="-"/>
              <a:defRPr/>
            </a:lvl4pPr>
            <a:lvl5pPr indent="-381000" lvl="4" marL="2286000" rtl="0">
              <a:spcBef>
                <a:spcPts val="480"/>
              </a:spcBef>
              <a:spcAft>
                <a:spcPts val="0"/>
              </a:spcAft>
              <a:buSzPts val="2400"/>
              <a:buChar char="»"/>
              <a:defRPr/>
            </a:lvl5pPr>
            <a:lvl6pPr indent="-361950" lvl="5" marL="2743200" rtl="0">
              <a:spcBef>
                <a:spcPts val="420"/>
              </a:spcBef>
              <a:spcAft>
                <a:spcPts val="0"/>
              </a:spcAft>
              <a:buSzPts val="2100"/>
              <a:buChar char="•"/>
              <a:defRPr/>
            </a:lvl6pPr>
            <a:lvl7pPr indent="-361950" lvl="6" marL="3200400" rtl="0">
              <a:spcBef>
                <a:spcPts val="420"/>
              </a:spcBef>
              <a:spcAft>
                <a:spcPts val="0"/>
              </a:spcAft>
              <a:buSzPts val="2100"/>
              <a:buChar char="•"/>
              <a:defRPr/>
            </a:lvl7pPr>
            <a:lvl8pPr indent="-361950" lvl="7" marL="3657600" rtl="0">
              <a:spcBef>
                <a:spcPts val="420"/>
              </a:spcBef>
              <a:spcAft>
                <a:spcPts val="0"/>
              </a:spcAft>
              <a:buSzPts val="2100"/>
              <a:buChar char="•"/>
              <a:defRPr/>
            </a:lvl8pPr>
            <a:lvl9pPr indent="-361950" lvl="8" marL="4114800" rtl="0">
              <a:spcBef>
                <a:spcPts val="420"/>
              </a:spcBef>
              <a:spcAft>
                <a:spcPts val="0"/>
              </a:spcAft>
              <a:buSzPts val="2100"/>
              <a:buChar char="•"/>
              <a:defRPr/>
            </a:lvl9pPr>
          </a:lstStyle>
          <a:p/>
        </p:txBody>
      </p:sp>
      <p:sp>
        <p:nvSpPr>
          <p:cNvPr id="40" name="Google Shape;40;p8"/>
          <p:cNvSpPr txBox="1"/>
          <p:nvPr>
            <p:ph idx="12" type="sldNum"/>
          </p:nvPr>
        </p:nvSpPr>
        <p:spPr>
          <a:xfrm>
            <a:off x="11898202" y="6548653"/>
            <a:ext cx="770700" cy="552600"/>
          </a:xfrm>
          <a:prstGeom prst="rect">
            <a:avLst/>
          </a:prstGeom>
          <a:noFill/>
          <a:ln>
            <a:noFill/>
          </a:ln>
        </p:spPr>
        <p:txBody>
          <a:bodyPr anchorCtr="0" anchor="ctr" bIns="128400" lIns="128400" spcFirstLastPara="1" rIns="128400" wrap="square" tIns="128400">
            <a:noAutofit/>
          </a:bodyPr>
          <a:lstStyle>
            <a:lvl1pPr lvl="0" rtl="0">
              <a:buNone/>
              <a:defRPr sz="2000"/>
            </a:lvl1pPr>
            <a:lvl2pPr lvl="1" rtl="0">
              <a:buNone/>
              <a:defRPr sz="2000"/>
            </a:lvl2pPr>
            <a:lvl3pPr lvl="2" rtl="0">
              <a:buNone/>
              <a:defRPr sz="2000"/>
            </a:lvl3pPr>
            <a:lvl4pPr lvl="3" rtl="0">
              <a:buNone/>
              <a:defRPr sz="2000"/>
            </a:lvl4pPr>
            <a:lvl5pPr lvl="4" rtl="0">
              <a:buNone/>
              <a:defRPr sz="2000"/>
            </a:lvl5pPr>
            <a:lvl6pPr lvl="5" rtl="0">
              <a:buNone/>
              <a:defRPr sz="2000"/>
            </a:lvl6pPr>
            <a:lvl7pPr lvl="6" rtl="0">
              <a:buNone/>
              <a:defRPr sz="2000"/>
            </a:lvl7pPr>
            <a:lvl8pPr lvl="7" rtl="0">
              <a:buNone/>
              <a:defRPr sz="2000"/>
            </a:lvl8pPr>
            <a:lvl9pPr lvl="8" rtl="0">
              <a:buNone/>
              <a:defRPr sz="20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p:nvPr/>
        </p:nvSpPr>
        <p:spPr>
          <a:xfrm>
            <a:off x="0" y="448865"/>
            <a:ext cx="12841288" cy="347241"/>
          </a:xfrm>
          <a:prstGeom prst="rect">
            <a:avLst/>
          </a:prstGeom>
          <a:solidFill>
            <a:schemeClr val="accent3"/>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t/>
            </a:r>
            <a:endParaRPr b="0" i="0" sz="2000" u="none" cap="none" strike="noStrike">
              <a:solidFill>
                <a:schemeClr val="dk1"/>
              </a:solidFill>
              <a:latin typeface="Roboto"/>
              <a:ea typeface="Roboto"/>
              <a:cs typeface="Roboto"/>
              <a:sym typeface="Roboto"/>
            </a:endParaRPr>
          </a:p>
        </p:txBody>
      </p:sp>
      <p:sp>
        <p:nvSpPr>
          <p:cNvPr id="11" name="Google Shape;11;p1"/>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marR="0" rtl="0" algn="ctr">
              <a:spcBef>
                <a:spcPts val="0"/>
              </a:spcBef>
              <a:spcAft>
                <a:spcPts val="0"/>
              </a:spcAft>
              <a:buClr>
                <a:schemeClr val="accent5"/>
              </a:buClr>
              <a:buSzPts val="2000"/>
              <a:buFont typeface="Roboto Black"/>
              <a:buNone/>
              <a:defRPr b="0" i="0" sz="2000" u="none" cap="none" strike="noStrike">
                <a:solidFill>
                  <a:schemeClr val="accent5"/>
                </a:solidFill>
                <a:latin typeface="Roboto Black"/>
                <a:ea typeface="Roboto Black"/>
                <a:cs typeface="Roboto Black"/>
                <a:sym typeface="Robo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25844" y="1355586"/>
            <a:ext cx="12189600" cy="492946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720"/>
              </a:spcBef>
              <a:spcAft>
                <a:spcPts val="0"/>
              </a:spcAft>
              <a:buClr>
                <a:schemeClr val="dk1"/>
              </a:buClr>
              <a:buSzPts val="2400"/>
              <a:buFont typeface="Verdana"/>
              <a:buChar char="•"/>
              <a:defRPr b="0" i="0" sz="1800" u="none" cap="none" strike="noStrike">
                <a:solidFill>
                  <a:schemeClr val="dk1"/>
                </a:solidFill>
                <a:latin typeface="Roboto"/>
                <a:ea typeface="Roboto"/>
                <a:cs typeface="Roboto"/>
                <a:sym typeface="Roboto"/>
              </a:defRPr>
            </a:lvl1pPr>
            <a:lvl2pPr indent="-368300" lvl="1" marL="914400" marR="0" rtl="0" algn="l">
              <a:lnSpc>
                <a:spcPct val="100000"/>
              </a:lnSpc>
              <a:spcBef>
                <a:spcPts val="320"/>
              </a:spcBef>
              <a:spcAft>
                <a:spcPts val="0"/>
              </a:spcAft>
              <a:buClr>
                <a:schemeClr val="dk1"/>
              </a:buClr>
              <a:buSzPts val="2200"/>
              <a:buFont typeface="Verdana"/>
              <a:buChar char="-"/>
              <a:defRPr b="0" i="0" sz="1600" u="none" cap="none" strike="noStrike">
                <a:solidFill>
                  <a:schemeClr val="dk1"/>
                </a:solidFill>
                <a:latin typeface="Roboto"/>
                <a:ea typeface="Roboto"/>
                <a:cs typeface="Roboto"/>
                <a:sym typeface="Roboto"/>
              </a:defRPr>
            </a:lvl2pPr>
            <a:lvl3pPr indent="-368300" lvl="2" marL="1371600" marR="0" rtl="0" algn="l">
              <a:lnSpc>
                <a:spcPct val="100000"/>
              </a:lnSpc>
              <a:spcBef>
                <a:spcPts val="320"/>
              </a:spcBef>
              <a:spcAft>
                <a:spcPts val="0"/>
              </a:spcAft>
              <a:buClr>
                <a:schemeClr val="dk1"/>
              </a:buClr>
              <a:buSzPts val="2200"/>
              <a:buFont typeface="Arial"/>
              <a:buChar char="8"/>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320"/>
              </a:spcBef>
              <a:spcAft>
                <a:spcPts val="0"/>
              </a:spcAft>
              <a:buClr>
                <a:schemeClr val="dk1"/>
              </a:buClr>
              <a:buSzPts val="1600"/>
              <a:buFont typeface="Verdana"/>
              <a:buChar char="-"/>
              <a:defRPr b="0" i="0" sz="1600" u="none" cap="none" strike="noStrike">
                <a:solidFill>
                  <a:schemeClr val="dk1"/>
                </a:solidFill>
                <a:latin typeface="Roboto"/>
                <a:ea typeface="Roboto"/>
                <a:cs typeface="Roboto"/>
                <a:sym typeface="Roboto"/>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9pPr>
          </a:lstStyle>
          <a:p/>
        </p:txBody>
      </p:sp>
      <p:sp>
        <p:nvSpPr>
          <p:cNvPr id="13" name="Google Shape;13;p1"/>
          <p:cNvSpPr/>
          <p:nvPr/>
        </p:nvSpPr>
        <p:spPr>
          <a:xfrm>
            <a:off x="11962768" y="6598170"/>
            <a:ext cx="552676" cy="373264"/>
          </a:xfrm>
          <a:prstGeom prst="roundRect">
            <a:avLst>
              <a:gd fmla="val 16667" name="adj"/>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1" i="0" lang="en-US" sz="2400" u="none" cap="none" strike="noStrike">
                <a:solidFill>
                  <a:schemeClr val="accent5"/>
                </a:solidFill>
                <a:latin typeface="Roboto Black"/>
                <a:ea typeface="Roboto Black"/>
                <a:cs typeface="Roboto Black"/>
                <a:sym typeface="Roboto Black"/>
              </a:rPr>
              <a:t>‹#›</a:t>
            </a:fld>
            <a:endParaRPr b="1" i="0" sz="2400" u="none" cap="none" strike="noStrike">
              <a:solidFill>
                <a:schemeClr val="accent5"/>
              </a:solidFill>
              <a:latin typeface="Roboto Black"/>
              <a:ea typeface="Roboto Black"/>
              <a:cs typeface="Roboto Black"/>
              <a:sym typeface="Roboto Black"/>
            </a:endParaRPr>
          </a:p>
        </p:txBody>
      </p:sp>
      <p:pic>
        <p:nvPicPr>
          <p:cNvPr id="14" name="Google Shape;14;p1"/>
          <p:cNvPicPr preferRelativeResize="0"/>
          <p:nvPr/>
        </p:nvPicPr>
        <p:blipFill rotWithShape="1">
          <a:blip r:embed="rId1">
            <a:alphaModFix/>
          </a:blip>
          <a:srcRect b="27101" l="0" r="0" t="0"/>
          <a:stretch/>
        </p:blipFill>
        <p:spPr>
          <a:xfrm>
            <a:off x="5887914" y="6492261"/>
            <a:ext cx="1065460" cy="5850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www.nngroup.com/articles/ten-usability-heuristics/"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docs.google.com/spreadsheets/d/1dBCpE17r9AzNbbbr4uU-7OqVGv6xP8uum9tPDmhGlk4/edit?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www.youtube.com/watch?v=v6n1i0qojw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youtube.com/watch?v=OtUWbsvCujM&amp;vl=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ph type="ctrTitle"/>
          </p:nvPr>
        </p:nvSpPr>
        <p:spPr>
          <a:xfrm>
            <a:off x="6611490" y="2990455"/>
            <a:ext cx="6030600" cy="621000"/>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520"/>
              <a:buFont typeface="Roboto Black"/>
              <a:buNone/>
            </a:pPr>
            <a:r>
              <a:rPr lang="en-US" sz="2520"/>
              <a:t>UX/UI Design</a:t>
            </a:r>
            <a:endParaRPr sz="2520"/>
          </a:p>
        </p:txBody>
      </p:sp>
      <p:sp>
        <p:nvSpPr>
          <p:cNvPr id="46" name="Google Shape;46;p9"/>
          <p:cNvSpPr txBox="1"/>
          <p:nvPr>
            <p:ph idx="1" type="subTitle"/>
          </p:nvPr>
        </p:nvSpPr>
        <p:spPr>
          <a:xfrm>
            <a:off x="6611557" y="3611561"/>
            <a:ext cx="6030600" cy="567900"/>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SzPts val="2400"/>
              <a:buNone/>
            </a:pPr>
            <a:r>
              <a:rPr lang="en-US"/>
              <a:t>TAMID Tech Track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8"/>
          <p:cNvSpPr txBox="1"/>
          <p:nvPr>
            <p:ph idx="1" type="body"/>
          </p:nvPr>
        </p:nvSpPr>
        <p:spPr>
          <a:xfrm>
            <a:off x="437732" y="1618445"/>
            <a:ext cx="11965800" cy="47976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i="1" lang="en-US"/>
              <a:t>Heuristic Analysis</a:t>
            </a:r>
            <a:r>
              <a:rPr lang="en-US"/>
              <a:t> is a framework experts use to evaluate UX of a system or product.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a:p>
            <a:pPr indent="0" lvl="0" marL="0" rtl="0" algn="l">
              <a:spcBef>
                <a:spcPts val="720"/>
              </a:spcBef>
              <a:spcAft>
                <a:spcPts val="0"/>
              </a:spcAft>
              <a:buNone/>
            </a:pPr>
            <a:r>
              <a:rPr b="1" lang="en-US" u="sng">
                <a:solidFill>
                  <a:schemeClr val="hlink"/>
                </a:solidFill>
                <a:hlinkClick r:id="rId3"/>
              </a:rPr>
              <a:t>Link to heuristics in depth</a:t>
            </a:r>
            <a:endParaRPr b="1"/>
          </a:p>
        </p:txBody>
      </p:sp>
      <p:sp>
        <p:nvSpPr>
          <p:cNvPr id="204" name="Google Shape;204;p18"/>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Neilsen’s 10 Heuristics</a:t>
            </a:r>
            <a:endParaRPr/>
          </a:p>
        </p:txBody>
      </p:sp>
      <p:pic>
        <p:nvPicPr>
          <p:cNvPr id="205" name="Google Shape;205;p18"/>
          <p:cNvPicPr preferRelativeResize="0"/>
          <p:nvPr/>
        </p:nvPicPr>
        <p:blipFill>
          <a:blip r:embed="rId4">
            <a:alphaModFix/>
          </a:blip>
          <a:stretch>
            <a:fillRect/>
          </a:stretch>
        </p:blipFill>
        <p:spPr>
          <a:xfrm>
            <a:off x="2966349" y="2120275"/>
            <a:ext cx="6908449" cy="3862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UX/ UI Careers</a:t>
            </a:r>
            <a:endParaRPr/>
          </a:p>
        </p:txBody>
      </p:sp>
      <p:sp>
        <p:nvSpPr>
          <p:cNvPr id="211" name="Google Shape;211;p19"/>
          <p:cNvSpPr txBox="1"/>
          <p:nvPr/>
        </p:nvSpPr>
        <p:spPr>
          <a:xfrm>
            <a:off x="587425" y="1019800"/>
            <a:ext cx="11043900" cy="35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Roboto"/>
                <a:ea typeface="Roboto"/>
                <a:cs typeface="Roboto"/>
                <a:sym typeface="Roboto"/>
              </a:rPr>
              <a:t>UX Design has many different career paths: </a:t>
            </a:r>
            <a:endParaRPr sz="1800">
              <a:solidFill>
                <a:srgbClr val="595959"/>
              </a:solidFill>
              <a:latin typeface="Roboto"/>
              <a:ea typeface="Roboto"/>
              <a:cs typeface="Roboto"/>
              <a:sym typeface="Roboto"/>
            </a:endParaRPr>
          </a:p>
          <a:p>
            <a:pPr indent="-342900" lvl="0" marL="457200" rtl="0" algn="l">
              <a:lnSpc>
                <a:spcPct val="115000"/>
              </a:lnSpc>
              <a:spcBef>
                <a:spcPts val="16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UX/UI Designer </a:t>
            </a:r>
            <a:endParaRPr sz="1800">
              <a:solidFill>
                <a:srgbClr val="595959"/>
              </a:solidFill>
              <a:latin typeface="Roboto"/>
              <a:ea typeface="Roboto"/>
              <a:cs typeface="Roboto"/>
              <a:sym typeface="Roboto"/>
            </a:endParaRPr>
          </a:p>
          <a:p>
            <a:pPr indent="-342900" lvl="1" marL="914400" rtl="0" algn="l">
              <a:lnSpc>
                <a:spcPct val="115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This can be pretty different at different companies. For example, many startups have one person doing research, visual design, AND web development, while larger companies may have distinct roles for each</a:t>
            </a:r>
            <a:endParaRPr sz="1800">
              <a:solidFill>
                <a:srgbClr val="595959"/>
              </a:solidFill>
              <a:latin typeface="Roboto"/>
              <a:ea typeface="Roboto"/>
              <a:cs typeface="Roboto"/>
              <a:sym typeface="Roboto"/>
            </a:endParaRPr>
          </a:p>
          <a:p>
            <a:pPr indent="-342900" lvl="0" marL="457200" rtl="0" algn="l">
              <a:lnSpc>
                <a:spcPct val="115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UX/UI Researcher</a:t>
            </a:r>
            <a:endParaRPr sz="1800">
              <a:solidFill>
                <a:srgbClr val="595959"/>
              </a:solidFill>
              <a:latin typeface="Roboto"/>
              <a:ea typeface="Roboto"/>
              <a:cs typeface="Roboto"/>
              <a:sym typeface="Roboto"/>
            </a:endParaRPr>
          </a:p>
          <a:p>
            <a:pPr indent="-342900" lvl="0" marL="457200" rtl="0" algn="l">
              <a:lnSpc>
                <a:spcPct val="115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Product Manager</a:t>
            </a:r>
            <a:endParaRPr sz="1800">
              <a:solidFill>
                <a:srgbClr val="595959"/>
              </a:solidFill>
              <a:latin typeface="Roboto"/>
              <a:ea typeface="Roboto"/>
              <a:cs typeface="Roboto"/>
              <a:sym typeface="Roboto"/>
            </a:endParaRPr>
          </a:p>
          <a:p>
            <a:pPr indent="-342900" lvl="0" marL="457200" rtl="0" algn="l">
              <a:lnSpc>
                <a:spcPct val="115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Experience Consultant </a:t>
            </a:r>
            <a:endParaRPr sz="18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en-US" sz="1800">
                <a:solidFill>
                  <a:srgbClr val="595959"/>
                </a:solidFill>
                <a:latin typeface="Roboto"/>
                <a:ea typeface="Roboto"/>
                <a:cs typeface="Roboto"/>
                <a:sym typeface="Roboto"/>
              </a:rPr>
              <a:t>Interview Prep</a:t>
            </a:r>
            <a:endParaRPr sz="1800">
              <a:solidFill>
                <a:srgbClr val="595959"/>
              </a:solidFill>
              <a:latin typeface="Roboto"/>
              <a:ea typeface="Roboto"/>
              <a:cs typeface="Roboto"/>
              <a:sym typeface="Roboto"/>
            </a:endParaRPr>
          </a:p>
          <a:p>
            <a:pPr indent="-342900" lvl="0" marL="457200" rtl="0" algn="l">
              <a:lnSpc>
                <a:spcPct val="115000"/>
              </a:lnSpc>
              <a:spcBef>
                <a:spcPts val="160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Create a design portfolio </a:t>
            </a:r>
            <a:endParaRPr sz="1800">
              <a:solidFill>
                <a:srgbClr val="595959"/>
              </a:solidFill>
              <a:latin typeface="Roboto"/>
              <a:ea typeface="Roboto"/>
              <a:cs typeface="Roboto"/>
              <a:sym typeface="Roboto"/>
            </a:endParaRPr>
          </a:p>
          <a:p>
            <a:pPr indent="-342900" lvl="0" marL="457200" rtl="0" algn="l">
              <a:lnSpc>
                <a:spcPct val="115000"/>
              </a:lnSpc>
              <a:spcBef>
                <a:spcPts val="0"/>
              </a:spcBef>
              <a:spcAft>
                <a:spcPts val="0"/>
              </a:spcAft>
              <a:buClr>
                <a:srgbClr val="595959"/>
              </a:buClr>
              <a:buSzPts val="1800"/>
              <a:buFont typeface="Roboto"/>
              <a:buChar char="●"/>
            </a:pPr>
            <a:r>
              <a:rPr lang="en-US" sz="1800">
                <a:solidFill>
                  <a:srgbClr val="595959"/>
                </a:solidFill>
                <a:latin typeface="Roboto"/>
                <a:ea typeface="Roboto"/>
                <a:cs typeface="Roboto"/>
                <a:sym typeface="Roboto"/>
              </a:rPr>
              <a:t>Read “Decode and Conquer”</a:t>
            </a:r>
            <a:endParaRPr sz="18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en-US" sz="1800">
                <a:solidFill>
                  <a:srgbClr val="595959"/>
                </a:solidFill>
                <a:latin typeface="Roboto"/>
                <a:ea typeface="Roboto"/>
                <a:cs typeface="Roboto"/>
                <a:sym typeface="Roboto"/>
              </a:rPr>
              <a:t>Note: You do NOT need to be good at graphic design, web design, or coding to go into UX. Try different areas within the field to see what your calling is!</a:t>
            </a:r>
            <a:endParaRPr sz="1800">
              <a:solidFill>
                <a:srgbClr val="595959"/>
              </a:solidFill>
              <a:latin typeface="Roboto"/>
              <a:ea typeface="Roboto"/>
              <a:cs typeface="Roboto"/>
              <a:sym typeface="Roboto"/>
            </a:endParaRPr>
          </a:p>
          <a:p>
            <a:pPr indent="0" lvl="0" marL="0" rtl="0" algn="l">
              <a:lnSpc>
                <a:spcPct val="115000"/>
              </a:lnSpc>
              <a:spcBef>
                <a:spcPts val="1600"/>
              </a:spcBef>
              <a:spcAft>
                <a:spcPts val="1600"/>
              </a:spcAft>
              <a:buNone/>
            </a:pPr>
            <a:r>
              <a:t/>
            </a:r>
            <a:endParaRPr sz="25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Activity</a:t>
            </a:r>
            <a:endParaRPr/>
          </a:p>
        </p:txBody>
      </p:sp>
      <p:sp>
        <p:nvSpPr>
          <p:cNvPr id="217" name="Google Shape;217;p20"/>
          <p:cNvSpPr txBox="1"/>
          <p:nvPr/>
        </p:nvSpPr>
        <p:spPr>
          <a:xfrm>
            <a:off x="898700" y="946925"/>
            <a:ext cx="11043900" cy="392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ctr">
              <a:lnSpc>
                <a:spcPct val="115000"/>
              </a:lnSpc>
              <a:spcBef>
                <a:spcPts val="1600"/>
              </a:spcBef>
              <a:spcAft>
                <a:spcPts val="0"/>
              </a:spcAft>
              <a:buNone/>
            </a:pPr>
            <a:r>
              <a:rPr lang="en-US" sz="2500">
                <a:solidFill>
                  <a:srgbClr val="595959"/>
                </a:solidFill>
              </a:rPr>
              <a:t>In a group, copy this chart to describe 5 heuristic violations of an app on your phone. Then, select which UX methods you would use to start solving these problems and how. </a:t>
            </a:r>
            <a:endParaRPr sz="2500">
              <a:solidFill>
                <a:srgbClr val="595959"/>
              </a:solidFill>
            </a:endParaRPr>
          </a:p>
          <a:p>
            <a:pPr indent="0" lvl="0" marL="0" rtl="0" algn="ctr">
              <a:lnSpc>
                <a:spcPct val="115000"/>
              </a:lnSpc>
              <a:spcBef>
                <a:spcPts val="1600"/>
              </a:spcBef>
              <a:spcAft>
                <a:spcPts val="0"/>
              </a:spcAft>
              <a:buNone/>
            </a:pPr>
            <a:r>
              <a:t/>
            </a:r>
            <a:endParaRPr sz="2500">
              <a:solidFill>
                <a:srgbClr val="595959"/>
              </a:solidFill>
            </a:endParaRPr>
          </a:p>
          <a:p>
            <a:pPr indent="0" lvl="0" marL="0" rtl="0" algn="ctr">
              <a:lnSpc>
                <a:spcPct val="115000"/>
              </a:lnSpc>
              <a:spcBef>
                <a:spcPts val="1600"/>
              </a:spcBef>
              <a:spcAft>
                <a:spcPts val="1600"/>
              </a:spcAft>
              <a:buNone/>
            </a:pPr>
            <a:r>
              <a:rPr lang="en-US" sz="2500" u="sng">
                <a:solidFill>
                  <a:schemeClr val="hlink"/>
                </a:solidFill>
                <a:hlinkClick r:id="rId3"/>
              </a:rPr>
              <a:t>Link</a:t>
            </a:r>
            <a:endParaRPr sz="2500">
              <a:solidFill>
                <a:srgbClr val="595959"/>
              </a:solidFill>
            </a:endParaRPr>
          </a:p>
        </p:txBody>
      </p:sp>
      <p:sp>
        <p:nvSpPr>
          <p:cNvPr id="218" name="Google Shape;218;p20"/>
          <p:cNvSpPr txBox="1"/>
          <p:nvPr/>
        </p:nvSpPr>
        <p:spPr>
          <a:xfrm>
            <a:off x="6872575" y="51739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More Practice Questions</a:t>
            </a:r>
            <a:endParaRPr/>
          </a:p>
        </p:txBody>
      </p:sp>
      <p:sp>
        <p:nvSpPr>
          <p:cNvPr id="224" name="Google Shape;224;p21"/>
          <p:cNvSpPr txBox="1"/>
          <p:nvPr/>
        </p:nvSpPr>
        <p:spPr>
          <a:xfrm>
            <a:off x="615625" y="868575"/>
            <a:ext cx="11043900" cy="35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387350" lvl="0" marL="457200" rtl="0" algn="l">
              <a:lnSpc>
                <a:spcPct val="115000"/>
              </a:lnSpc>
              <a:spcBef>
                <a:spcPts val="1600"/>
              </a:spcBef>
              <a:spcAft>
                <a:spcPts val="0"/>
              </a:spcAft>
              <a:buClr>
                <a:srgbClr val="595959"/>
              </a:buClr>
              <a:buSzPts val="2500"/>
              <a:buChar char="●"/>
            </a:pPr>
            <a:r>
              <a:rPr lang="en-US" sz="2500">
                <a:solidFill>
                  <a:srgbClr val="595959"/>
                </a:solidFill>
              </a:rPr>
              <a:t>How would you design Spotify for the blind?</a:t>
            </a:r>
            <a:endParaRPr sz="2500">
              <a:solidFill>
                <a:srgbClr val="595959"/>
              </a:solidFill>
            </a:endParaRPr>
          </a:p>
          <a:p>
            <a:pPr indent="-387350" lvl="0" marL="457200" rtl="0" algn="l">
              <a:lnSpc>
                <a:spcPct val="115000"/>
              </a:lnSpc>
              <a:spcBef>
                <a:spcPts val="0"/>
              </a:spcBef>
              <a:spcAft>
                <a:spcPts val="0"/>
              </a:spcAft>
              <a:buClr>
                <a:srgbClr val="595959"/>
              </a:buClr>
              <a:buSzPts val="2500"/>
              <a:buChar char="●"/>
            </a:pPr>
            <a:r>
              <a:rPr lang="en-US" sz="2500">
                <a:solidFill>
                  <a:srgbClr val="595959"/>
                </a:solidFill>
              </a:rPr>
              <a:t>How would you redesign the LinkedIn profile page?</a:t>
            </a:r>
            <a:endParaRPr sz="2500">
              <a:solidFill>
                <a:srgbClr val="595959"/>
              </a:solidFill>
            </a:endParaRPr>
          </a:p>
          <a:p>
            <a:pPr indent="-387350" lvl="0" marL="457200" rtl="0" algn="l">
              <a:lnSpc>
                <a:spcPct val="115000"/>
              </a:lnSpc>
              <a:spcBef>
                <a:spcPts val="0"/>
              </a:spcBef>
              <a:spcAft>
                <a:spcPts val="0"/>
              </a:spcAft>
              <a:buClr>
                <a:srgbClr val="595959"/>
              </a:buClr>
              <a:buSzPts val="2500"/>
              <a:buChar char="●"/>
            </a:pPr>
            <a:r>
              <a:rPr lang="en-US" sz="2500">
                <a:solidFill>
                  <a:srgbClr val="595959"/>
                </a:solidFill>
              </a:rPr>
              <a:t>What metrics would you use when redesigning the Facebook news feed?</a:t>
            </a:r>
            <a:endParaRPr sz="2500">
              <a:solidFill>
                <a:srgbClr val="595959"/>
              </a:solidFill>
            </a:endParaRPr>
          </a:p>
          <a:p>
            <a:pPr indent="-387350" lvl="1" marL="914400" rtl="0" algn="l">
              <a:lnSpc>
                <a:spcPct val="115000"/>
              </a:lnSpc>
              <a:spcBef>
                <a:spcPts val="0"/>
              </a:spcBef>
              <a:spcAft>
                <a:spcPts val="0"/>
              </a:spcAft>
              <a:buClr>
                <a:srgbClr val="595959"/>
              </a:buClr>
              <a:buSzPts val="2500"/>
              <a:buChar char="○"/>
            </a:pPr>
            <a:r>
              <a:rPr lang="en-US" sz="2500">
                <a:solidFill>
                  <a:srgbClr val="595959"/>
                </a:solidFill>
              </a:rPr>
              <a:t>What is the most important metric?</a:t>
            </a:r>
            <a:endParaRPr sz="2500">
              <a:solidFill>
                <a:srgbClr val="595959"/>
              </a:solidFill>
            </a:endParaRPr>
          </a:p>
          <a:p>
            <a:pPr indent="0" lvl="0" marL="0" rtl="0" algn="ctr">
              <a:lnSpc>
                <a:spcPct val="115000"/>
              </a:lnSpc>
              <a:spcBef>
                <a:spcPts val="1600"/>
              </a:spcBef>
              <a:spcAft>
                <a:spcPts val="0"/>
              </a:spcAft>
              <a:buNone/>
            </a:pPr>
            <a:r>
              <a:t/>
            </a:r>
            <a:endParaRPr sz="2500">
              <a:solidFill>
                <a:srgbClr val="595959"/>
              </a:solidFill>
            </a:endParaRPr>
          </a:p>
          <a:p>
            <a:pPr indent="0" lvl="0" marL="0" rtl="0" algn="ctr">
              <a:lnSpc>
                <a:spcPct val="115000"/>
              </a:lnSpc>
              <a:spcBef>
                <a:spcPts val="1600"/>
              </a:spcBef>
              <a:spcAft>
                <a:spcPts val="1600"/>
              </a:spcAft>
              <a:buNone/>
            </a:pPr>
            <a:r>
              <a:t/>
            </a:r>
            <a:endParaRPr sz="25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0"/>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What is UX/ UI?</a:t>
            </a:r>
            <a:endParaRPr/>
          </a:p>
        </p:txBody>
      </p:sp>
      <p:sp>
        <p:nvSpPr>
          <p:cNvPr id="52" name="Google Shape;52;p10"/>
          <p:cNvSpPr txBox="1"/>
          <p:nvPr/>
        </p:nvSpPr>
        <p:spPr>
          <a:xfrm>
            <a:off x="898688" y="1734125"/>
            <a:ext cx="11043900" cy="442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595959"/>
                </a:solidFill>
              </a:rPr>
              <a:t>UX (user experience)</a:t>
            </a:r>
            <a:r>
              <a:rPr lang="en-US" sz="1800">
                <a:solidFill>
                  <a:srgbClr val="595959"/>
                </a:solidFill>
              </a:rPr>
              <a:t> = </a:t>
            </a:r>
            <a:r>
              <a:rPr lang="en-US" sz="1800">
                <a:solidFill>
                  <a:srgbClr val="4D5156"/>
                </a:solidFill>
                <a:highlight>
                  <a:srgbClr val="FFFFFF"/>
                </a:highlight>
              </a:rPr>
              <a:t>A person's </a:t>
            </a:r>
            <a:r>
              <a:rPr b="1" lang="en-US" sz="1800">
                <a:solidFill>
                  <a:srgbClr val="4D5156"/>
                </a:solidFill>
                <a:highlight>
                  <a:srgbClr val="FFFFFF"/>
                </a:highlight>
              </a:rPr>
              <a:t>emotions and attitudes</a:t>
            </a:r>
            <a:r>
              <a:rPr lang="en-US" sz="1800">
                <a:solidFill>
                  <a:srgbClr val="4D5156"/>
                </a:solidFill>
                <a:highlight>
                  <a:srgbClr val="FFFFFF"/>
                </a:highlight>
              </a:rPr>
              <a:t> about using a particular product, system or service. It includes the practical, experiential, affective, meaningful and valuable aspects of </a:t>
            </a:r>
            <a:r>
              <a:rPr b="1" lang="en-US" sz="1800">
                <a:solidFill>
                  <a:srgbClr val="4D5156"/>
                </a:solidFill>
                <a:highlight>
                  <a:srgbClr val="FFFFFF"/>
                </a:highlight>
              </a:rPr>
              <a:t>human–computer interaction</a:t>
            </a:r>
            <a:r>
              <a:rPr lang="en-US" sz="1800">
                <a:solidFill>
                  <a:srgbClr val="4D5156"/>
                </a:solidFill>
                <a:highlight>
                  <a:srgbClr val="FFFFFF"/>
                </a:highlight>
              </a:rPr>
              <a:t> and product ownership.</a:t>
            </a:r>
            <a:endParaRPr sz="1800">
              <a:solidFill>
                <a:srgbClr val="595959"/>
              </a:solidFill>
            </a:endParaRPr>
          </a:p>
          <a:p>
            <a:pPr indent="0" lvl="0" marL="0" rtl="0" algn="l">
              <a:lnSpc>
                <a:spcPct val="115000"/>
              </a:lnSpc>
              <a:spcBef>
                <a:spcPts val="1600"/>
              </a:spcBef>
              <a:spcAft>
                <a:spcPts val="0"/>
              </a:spcAft>
              <a:buNone/>
            </a:pPr>
            <a:r>
              <a:rPr b="1" lang="en-US" sz="1800">
                <a:solidFill>
                  <a:srgbClr val="595959"/>
                </a:solidFill>
              </a:rPr>
              <a:t>UI (user interface)</a:t>
            </a:r>
            <a:r>
              <a:rPr lang="en-US" sz="1800">
                <a:solidFill>
                  <a:srgbClr val="595959"/>
                </a:solidFill>
              </a:rPr>
              <a:t> = </a:t>
            </a:r>
            <a:r>
              <a:rPr lang="en-US" sz="1800">
                <a:solidFill>
                  <a:srgbClr val="444444"/>
                </a:solidFill>
                <a:highlight>
                  <a:srgbClr val="FFFFFF"/>
                </a:highlight>
              </a:rPr>
              <a:t>anything a user may </a:t>
            </a:r>
            <a:r>
              <a:rPr b="1" lang="en-US" sz="1800">
                <a:solidFill>
                  <a:srgbClr val="444444"/>
                </a:solidFill>
                <a:highlight>
                  <a:srgbClr val="FFFFFF"/>
                </a:highlight>
              </a:rPr>
              <a:t>interact</a:t>
            </a:r>
            <a:r>
              <a:rPr lang="en-US" sz="1800">
                <a:solidFill>
                  <a:srgbClr val="444444"/>
                </a:solidFill>
                <a:highlight>
                  <a:srgbClr val="FFFFFF"/>
                </a:highlight>
              </a:rPr>
              <a:t> with to use a digital product or service. This includes everything from </a:t>
            </a:r>
            <a:r>
              <a:rPr b="1" lang="en-US" sz="1800">
                <a:solidFill>
                  <a:srgbClr val="444444"/>
                </a:solidFill>
                <a:highlight>
                  <a:srgbClr val="FFFFFF"/>
                </a:highlight>
              </a:rPr>
              <a:t>screens and touchscreens, keyboards, sounds, and even lights</a:t>
            </a:r>
            <a:r>
              <a:rPr lang="en-US" sz="1800">
                <a:solidFill>
                  <a:srgbClr val="444444"/>
                </a:solidFill>
                <a:highlight>
                  <a:srgbClr val="FFFFFF"/>
                </a:highlight>
              </a:rPr>
              <a:t>. </a:t>
            </a:r>
            <a:endParaRPr sz="1800">
              <a:solidFill>
                <a:srgbClr val="595959"/>
              </a:solidFill>
            </a:endParaRPr>
          </a:p>
          <a:p>
            <a:pPr indent="0" lvl="0" marL="0" rtl="0" algn="l">
              <a:lnSpc>
                <a:spcPct val="115000"/>
              </a:lnSpc>
              <a:spcBef>
                <a:spcPts val="1600"/>
              </a:spcBef>
              <a:spcAft>
                <a:spcPts val="0"/>
              </a:spcAft>
              <a:buNone/>
            </a:pPr>
            <a:r>
              <a:rPr b="1" lang="en-US" sz="1800">
                <a:solidFill>
                  <a:srgbClr val="595959"/>
                </a:solidFill>
              </a:rPr>
              <a:t>A UX/UI Designer</a:t>
            </a:r>
            <a:r>
              <a:rPr lang="en-US" sz="1800">
                <a:solidFill>
                  <a:srgbClr val="595959"/>
                </a:solidFill>
              </a:rPr>
              <a:t> works on a product team to consider and achieve both </a:t>
            </a:r>
            <a:r>
              <a:rPr b="1" lang="en-US" sz="1800">
                <a:solidFill>
                  <a:srgbClr val="595959"/>
                </a:solidFill>
              </a:rPr>
              <a:t>business and user goals</a:t>
            </a:r>
            <a:r>
              <a:rPr lang="en-US" sz="1800">
                <a:solidFill>
                  <a:srgbClr val="595959"/>
                </a:solidFill>
              </a:rPr>
              <a:t> within a platform. UX decisions are driven by data collected by researching and testing products with real users at all stages of a </a:t>
            </a:r>
            <a:r>
              <a:rPr b="1" lang="en-US" sz="1800">
                <a:solidFill>
                  <a:srgbClr val="595959"/>
                </a:solidFill>
              </a:rPr>
              <a:t>product life cycle</a:t>
            </a:r>
            <a:r>
              <a:rPr lang="en-US" sz="1800">
                <a:solidFill>
                  <a:srgbClr val="595959"/>
                </a:solidFill>
              </a:rPr>
              <a:t> and constantly </a:t>
            </a:r>
            <a:r>
              <a:rPr b="1" lang="en-US" sz="1800">
                <a:solidFill>
                  <a:srgbClr val="595959"/>
                </a:solidFill>
              </a:rPr>
              <a:t>iterating</a:t>
            </a:r>
            <a:r>
              <a:rPr lang="en-US" sz="1800">
                <a:solidFill>
                  <a:srgbClr val="595959"/>
                </a:solidFill>
              </a:rPr>
              <a:t> on designs to improve them!</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ctr">
              <a:lnSpc>
                <a:spcPct val="115000"/>
              </a:lnSpc>
              <a:spcBef>
                <a:spcPts val="1600"/>
              </a:spcBef>
              <a:spcAft>
                <a:spcPts val="1600"/>
              </a:spcAft>
              <a:buNone/>
            </a:pPr>
            <a:r>
              <a:rPr lang="en-US" sz="2500" u="sng">
                <a:solidFill>
                  <a:schemeClr val="hlink"/>
                </a:solidFill>
                <a:hlinkClick r:id="rId3"/>
              </a:rPr>
              <a:t>Video Link</a:t>
            </a:r>
            <a:endParaRPr sz="25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UX Example</a:t>
            </a:r>
            <a:endParaRPr/>
          </a:p>
        </p:txBody>
      </p:sp>
      <p:sp>
        <p:nvSpPr>
          <p:cNvPr id="58" name="Google Shape;58;p11"/>
          <p:cNvSpPr txBox="1"/>
          <p:nvPr/>
        </p:nvSpPr>
        <p:spPr>
          <a:xfrm>
            <a:off x="0" y="1738875"/>
            <a:ext cx="3201900" cy="19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Business Problem: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Uber is losing revenue due to </a:t>
            </a:r>
            <a:endParaRPr sz="1800">
              <a:solidFill>
                <a:schemeClr val="dk1"/>
              </a:solidFill>
            </a:endParaRPr>
          </a:p>
          <a:p>
            <a:pPr indent="0" lvl="0" marL="0" rtl="0" algn="l">
              <a:spcBef>
                <a:spcPts val="0"/>
              </a:spcBef>
              <a:spcAft>
                <a:spcPts val="0"/>
              </a:spcAft>
              <a:buNone/>
            </a:pPr>
            <a:r>
              <a:rPr lang="en-US" sz="1800">
                <a:solidFill>
                  <a:schemeClr val="dk1"/>
                </a:solidFill>
              </a:rPr>
              <a:t>users canceling rides</a:t>
            </a:r>
            <a:endParaRPr sz="1800">
              <a:solidFill>
                <a:schemeClr val="dk1"/>
              </a:solidFill>
            </a:endParaRPr>
          </a:p>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59" name="Google Shape;59;p11"/>
          <p:cNvSpPr/>
          <p:nvPr/>
        </p:nvSpPr>
        <p:spPr>
          <a:xfrm>
            <a:off x="3143525" y="2602375"/>
            <a:ext cx="854700" cy="228000"/>
          </a:xfrm>
          <a:prstGeom prst="rightArrow">
            <a:avLst>
              <a:gd fmla="val 50000" name="adj1"/>
              <a:gd fmla="val 50000" name="adj2"/>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txBox="1"/>
          <p:nvPr/>
        </p:nvSpPr>
        <p:spPr>
          <a:xfrm>
            <a:off x="4230075" y="1872700"/>
            <a:ext cx="3201900" cy="296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Research: </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Uber surveys, interviews, and observes users to determine the root of the problem. They see that many users cancel rides when the wait is too long or they cannot find the car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61" name="Google Shape;61;p11"/>
          <p:cNvSpPr txBox="1"/>
          <p:nvPr/>
        </p:nvSpPr>
        <p:spPr>
          <a:xfrm>
            <a:off x="9240750" y="1872700"/>
            <a:ext cx="3201900" cy="296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Design: </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Uber creates features that: </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Show users where the car is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Allow user-driver call and text communication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Show updated wait times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adding transparency to wait time and pickup location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62" name="Google Shape;62;p11"/>
          <p:cNvSpPr/>
          <p:nvPr/>
        </p:nvSpPr>
        <p:spPr>
          <a:xfrm>
            <a:off x="8026100" y="2581425"/>
            <a:ext cx="854700" cy="228000"/>
          </a:xfrm>
          <a:prstGeom prst="rightArrow">
            <a:avLst>
              <a:gd fmla="val 50000" name="adj1"/>
              <a:gd fmla="val 50000" name="adj2"/>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1"/>
          <p:cNvPicPr preferRelativeResize="0"/>
          <p:nvPr/>
        </p:nvPicPr>
        <p:blipFill>
          <a:blip r:embed="rId3">
            <a:alphaModFix/>
          </a:blip>
          <a:stretch>
            <a:fillRect/>
          </a:stretch>
        </p:blipFill>
        <p:spPr>
          <a:xfrm>
            <a:off x="7399275" y="3039800"/>
            <a:ext cx="1873592" cy="3266351"/>
          </a:xfrm>
          <a:prstGeom prst="rect">
            <a:avLst/>
          </a:prstGeom>
          <a:noFill/>
          <a:ln>
            <a:noFill/>
          </a:ln>
        </p:spPr>
      </p:pic>
      <p:sp>
        <p:nvSpPr>
          <p:cNvPr id="64" name="Google Shape;64;p11"/>
          <p:cNvSpPr/>
          <p:nvPr/>
        </p:nvSpPr>
        <p:spPr>
          <a:xfrm rot="10800000">
            <a:off x="5735800" y="1604350"/>
            <a:ext cx="1750500" cy="865800"/>
          </a:xfrm>
          <a:prstGeom prst="curvedLeftArrow">
            <a:avLst>
              <a:gd fmla="val 25000" name="adj1"/>
              <a:gd fmla="val 50000" name="adj2"/>
              <a:gd fmla="val 25000" name="adj3"/>
            </a:avLst>
          </a:prstGeom>
          <a:solidFill>
            <a:schemeClr val="dk2"/>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7713950" y="1615600"/>
            <a:ext cx="1479000" cy="843300"/>
          </a:xfrm>
          <a:prstGeom prst="curvedLeftArrow">
            <a:avLst>
              <a:gd fmla="val 25000" name="adj1"/>
              <a:gd fmla="val 50000" name="adj2"/>
              <a:gd fmla="val 25000" name="adj3"/>
            </a:avLst>
          </a:prstGeom>
          <a:solidFill>
            <a:schemeClr val="lt2"/>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nvSpPr>
        <p:spPr>
          <a:xfrm>
            <a:off x="7053925" y="1276575"/>
            <a:ext cx="11844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Iteration</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Metrics</a:t>
            </a:r>
            <a:endParaRPr/>
          </a:p>
        </p:txBody>
      </p:sp>
      <p:sp>
        <p:nvSpPr>
          <p:cNvPr id="72" name="Google Shape;72;p12"/>
          <p:cNvSpPr txBox="1"/>
          <p:nvPr/>
        </p:nvSpPr>
        <p:spPr>
          <a:xfrm>
            <a:off x="615625" y="868575"/>
            <a:ext cx="11043900" cy="35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387350" lvl="0" marL="457200" rtl="0" algn="l">
              <a:lnSpc>
                <a:spcPct val="115000"/>
              </a:lnSpc>
              <a:spcBef>
                <a:spcPts val="1600"/>
              </a:spcBef>
              <a:spcAft>
                <a:spcPts val="0"/>
              </a:spcAft>
              <a:buClr>
                <a:srgbClr val="595959"/>
              </a:buClr>
              <a:buSzPts val="2500"/>
              <a:buChar char="●"/>
            </a:pPr>
            <a:r>
              <a:rPr lang="en-US" sz="2500">
                <a:solidFill>
                  <a:srgbClr val="595959"/>
                </a:solidFill>
              </a:rPr>
              <a:t>Metrics are key data points that indicate problems or success on a platform. Metrics can be sorted into the AARM Framework: </a:t>
            </a:r>
            <a:endParaRPr sz="2500">
              <a:solidFill>
                <a:srgbClr val="595959"/>
              </a:solidFill>
            </a:endParaRPr>
          </a:p>
          <a:p>
            <a:pPr indent="0" lvl="0" marL="0" rtl="0" algn="ctr">
              <a:lnSpc>
                <a:spcPct val="115000"/>
              </a:lnSpc>
              <a:spcBef>
                <a:spcPts val="1600"/>
              </a:spcBef>
              <a:spcAft>
                <a:spcPts val="0"/>
              </a:spcAft>
              <a:buNone/>
            </a:pPr>
            <a:r>
              <a:t/>
            </a:r>
            <a:endParaRPr sz="2500">
              <a:solidFill>
                <a:srgbClr val="595959"/>
              </a:solidFill>
            </a:endParaRPr>
          </a:p>
          <a:p>
            <a:pPr indent="0" lvl="0" marL="0" rtl="0" algn="ctr">
              <a:lnSpc>
                <a:spcPct val="115000"/>
              </a:lnSpc>
              <a:spcBef>
                <a:spcPts val="1600"/>
              </a:spcBef>
              <a:spcAft>
                <a:spcPts val="1600"/>
              </a:spcAft>
              <a:buNone/>
            </a:pPr>
            <a:r>
              <a:t/>
            </a:r>
            <a:endParaRPr sz="2500">
              <a:solidFill>
                <a:srgbClr val="595959"/>
              </a:solidFill>
            </a:endParaRPr>
          </a:p>
        </p:txBody>
      </p:sp>
      <p:pic>
        <p:nvPicPr>
          <p:cNvPr id="73" name="Google Shape;73;p12"/>
          <p:cNvPicPr preferRelativeResize="0"/>
          <p:nvPr/>
        </p:nvPicPr>
        <p:blipFill rotWithShape="1">
          <a:blip r:embed="rId3">
            <a:alphaModFix/>
          </a:blip>
          <a:srcRect b="15285" l="0" r="0" t="9526"/>
          <a:stretch/>
        </p:blipFill>
        <p:spPr>
          <a:xfrm>
            <a:off x="2398137" y="2938950"/>
            <a:ext cx="8044875" cy="340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idx="1" type="body"/>
          </p:nvPr>
        </p:nvSpPr>
        <p:spPr>
          <a:xfrm>
            <a:off x="51663" y="1192425"/>
            <a:ext cx="12740400" cy="679500"/>
          </a:xfrm>
          <a:prstGeom prst="rect">
            <a:avLst/>
          </a:prstGeom>
        </p:spPr>
        <p:txBody>
          <a:bodyPr anchorCtr="0" anchor="t" bIns="45700" lIns="91425" spcFirstLastPara="1" rIns="91425" wrap="square" tIns="45700">
            <a:noAutofit/>
          </a:bodyPr>
          <a:lstStyle/>
          <a:p>
            <a:pPr indent="0" lvl="0" marL="0" rtl="0" algn="ctr">
              <a:spcBef>
                <a:spcPts val="720"/>
              </a:spcBef>
              <a:spcAft>
                <a:spcPts val="0"/>
              </a:spcAft>
              <a:buNone/>
            </a:pPr>
            <a:r>
              <a:rPr lang="en-US"/>
              <a:t>UX researchers &amp; designers combine several methods to gather user feedback to understand their preferences</a:t>
            </a:r>
            <a:endParaRPr/>
          </a:p>
        </p:txBody>
      </p:sp>
      <p:sp>
        <p:nvSpPr>
          <p:cNvPr id="80" name="Google Shape;80;p13"/>
          <p:cNvSpPr txBox="1"/>
          <p:nvPr>
            <p:ph type="title"/>
          </p:nvPr>
        </p:nvSpPr>
        <p:spPr>
          <a:xfrm>
            <a:off x="3999530" y="3950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UX Research Methods</a:t>
            </a:r>
            <a:endParaRPr/>
          </a:p>
        </p:txBody>
      </p:sp>
      <p:grpSp>
        <p:nvGrpSpPr>
          <p:cNvPr id="81" name="Google Shape;81;p13"/>
          <p:cNvGrpSpPr/>
          <p:nvPr/>
        </p:nvGrpSpPr>
        <p:grpSpPr>
          <a:xfrm>
            <a:off x="4386488" y="1871927"/>
            <a:ext cx="4070753" cy="4216661"/>
            <a:chOff x="8102664" y="3315889"/>
            <a:chExt cx="8161093" cy="8453611"/>
          </a:xfrm>
        </p:grpSpPr>
        <p:grpSp>
          <p:nvGrpSpPr>
            <p:cNvPr id="82" name="Google Shape;82;p13"/>
            <p:cNvGrpSpPr/>
            <p:nvPr/>
          </p:nvGrpSpPr>
          <p:grpSpPr>
            <a:xfrm>
              <a:off x="8102664" y="3315889"/>
              <a:ext cx="8161093" cy="1368490"/>
              <a:chOff x="4031363" y="1089015"/>
              <a:chExt cx="3061175" cy="513177"/>
            </a:xfrm>
          </p:grpSpPr>
          <p:grpSp>
            <p:nvGrpSpPr>
              <p:cNvPr id="83" name="Google Shape;83;p13"/>
              <p:cNvGrpSpPr/>
              <p:nvPr/>
            </p:nvGrpSpPr>
            <p:grpSpPr>
              <a:xfrm>
                <a:off x="4031363" y="1089015"/>
                <a:ext cx="3061175" cy="513177"/>
                <a:chOff x="3349626" y="1260475"/>
                <a:chExt cx="2916238" cy="468313"/>
              </a:xfrm>
            </p:grpSpPr>
            <p:sp>
              <p:nvSpPr>
                <p:cNvPr id="84" name="Google Shape;84;p13"/>
                <p:cNvSpPr/>
                <p:nvPr/>
              </p:nvSpPr>
              <p:spPr>
                <a:xfrm>
                  <a:off x="3556001" y="1576388"/>
                  <a:ext cx="2505000" cy="152400"/>
                </a:xfrm>
                <a:prstGeom prst="rect">
                  <a:avLst/>
                </a:prstGeom>
                <a:solidFill>
                  <a:srgbClr val="E4E4E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2000">
                    <a:solidFill>
                      <a:srgbClr val="58595B"/>
                    </a:solidFill>
                    <a:latin typeface="Roboto Black"/>
                    <a:ea typeface="Roboto Black"/>
                    <a:cs typeface="Roboto Black"/>
                    <a:sym typeface="Roboto Black"/>
                  </a:endParaRPr>
                </a:p>
              </p:txBody>
            </p:sp>
            <p:sp>
              <p:nvSpPr>
                <p:cNvPr id="85" name="Google Shape;85;p13"/>
                <p:cNvSpPr/>
                <p:nvPr/>
              </p:nvSpPr>
              <p:spPr>
                <a:xfrm>
                  <a:off x="3349626" y="1260475"/>
                  <a:ext cx="206375" cy="468312"/>
                </a:xfrm>
                <a:custGeom>
                  <a:rect b="b" l="l" r="r" t="t"/>
                  <a:pathLst>
                    <a:path extrusionOk="0" h="295" w="130">
                      <a:moveTo>
                        <a:pt x="0" y="0"/>
                      </a:moveTo>
                      <a:lnTo>
                        <a:pt x="0" y="98"/>
                      </a:lnTo>
                      <a:lnTo>
                        <a:pt x="130" y="295"/>
                      </a:lnTo>
                      <a:lnTo>
                        <a:pt x="130" y="199"/>
                      </a:lnTo>
                      <a:lnTo>
                        <a:pt x="0" y="0"/>
                      </a:lnTo>
                      <a:close/>
                    </a:path>
                  </a:pathLst>
                </a:custGeom>
                <a:solidFill>
                  <a:srgbClr val="DFDFD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2000">
                    <a:solidFill>
                      <a:srgbClr val="58595B"/>
                    </a:solidFill>
                    <a:latin typeface="Roboto Black"/>
                    <a:ea typeface="Roboto Black"/>
                    <a:cs typeface="Roboto Black"/>
                    <a:sym typeface="Roboto Black"/>
                  </a:endParaRPr>
                </a:p>
              </p:txBody>
            </p:sp>
            <p:sp>
              <p:nvSpPr>
                <p:cNvPr id="86" name="Google Shape;86;p13"/>
                <p:cNvSpPr/>
                <p:nvPr/>
              </p:nvSpPr>
              <p:spPr>
                <a:xfrm>
                  <a:off x="6061076" y="1260475"/>
                  <a:ext cx="204788" cy="468312"/>
                </a:xfrm>
                <a:custGeom>
                  <a:rect b="b" l="l" r="r" t="t"/>
                  <a:pathLst>
                    <a:path extrusionOk="0" h="295" w="129">
                      <a:moveTo>
                        <a:pt x="129" y="0"/>
                      </a:moveTo>
                      <a:lnTo>
                        <a:pt x="129" y="98"/>
                      </a:lnTo>
                      <a:lnTo>
                        <a:pt x="0" y="295"/>
                      </a:lnTo>
                      <a:lnTo>
                        <a:pt x="0" y="199"/>
                      </a:lnTo>
                      <a:lnTo>
                        <a:pt x="129" y="0"/>
                      </a:lnTo>
                      <a:close/>
                    </a:path>
                  </a:pathLst>
                </a:custGeom>
                <a:solidFill>
                  <a:srgbClr val="DFDFD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2000">
                    <a:solidFill>
                      <a:srgbClr val="58595B"/>
                    </a:solidFill>
                    <a:latin typeface="Roboto Black"/>
                    <a:ea typeface="Roboto Black"/>
                    <a:cs typeface="Roboto Black"/>
                    <a:sym typeface="Roboto Black"/>
                  </a:endParaRPr>
                </a:p>
              </p:txBody>
            </p:sp>
            <p:sp>
              <p:nvSpPr>
                <p:cNvPr id="87" name="Google Shape;87;p13"/>
                <p:cNvSpPr/>
                <p:nvPr/>
              </p:nvSpPr>
              <p:spPr>
                <a:xfrm>
                  <a:off x="3349626" y="1260475"/>
                  <a:ext cx="2916238" cy="315912"/>
                </a:xfrm>
                <a:custGeom>
                  <a:rect b="b" l="l" r="r" t="t"/>
                  <a:pathLst>
                    <a:path extrusionOk="0" h="199" w="1837">
                      <a:moveTo>
                        <a:pt x="1837" y="0"/>
                      </a:moveTo>
                      <a:lnTo>
                        <a:pt x="0" y="0"/>
                      </a:lnTo>
                      <a:lnTo>
                        <a:pt x="130" y="199"/>
                      </a:lnTo>
                      <a:lnTo>
                        <a:pt x="1708" y="199"/>
                      </a:lnTo>
                      <a:lnTo>
                        <a:pt x="1837" y="0"/>
                      </a:lnTo>
                      <a:close/>
                    </a:path>
                  </a:pathLst>
                </a:cu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2000">
                    <a:solidFill>
                      <a:srgbClr val="58595B"/>
                    </a:solidFill>
                    <a:latin typeface="Roboto Black"/>
                    <a:ea typeface="Roboto Black"/>
                    <a:cs typeface="Roboto Black"/>
                    <a:sym typeface="Roboto Black"/>
                  </a:endParaRPr>
                </a:p>
              </p:txBody>
            </p:sp>
          </p:grpSp>
          <p:sp>
            <p:nvSpPr>
              <p:cNvPr id="88" name="Google Shape;88;p13"/>
              <p:cNvSpPr txBox="1"/>
              <p:nvPr/>
            </p:nvSpPr>
            <p:spPr>
              <a:xfrm>
                <a:off x="4678363" y="1181884"/>
                <a:ext cx="1767000" cy="1938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rPr b="1" lang="en-US" sz="1800">
                    <a:solidFill>
                      <a:srgbClr val="58595B"/>
                    </a:solidFill>
                    <a:latin typeface="Roboto Black"/>
                    <a:ea typeface="Roboto Black"/>
                    <a:cs typeface="Roboto Black"/>
                    <a:sym typeface="Roboto Black"/>
                  </a:rPr>
                  <a:t>Interviews</a:t>
                </a:r>
                <a:endParaRPr b="1" sz="1800">
                  <a:solidFill>
                    <a:srgbClr val="58595B"/>
                  </a:solidFill>
                  <a:latin typeface="Roboto Black"/>
                  <a:ea typeface="Roboto Black"/>
                  <a:cs typeface="Roboto Black"/>
                  <a:sym typeface="Roboto Black"/>
                </a:endParaRPr>
              </a:p>
            </p:txBody>
          </p:sp>
        </p:grpSp>
        <p:sp>
          <p:nvSpPr>
            <p:cNvPr id="89" name="Google Shape;89;p13"/>
            <p:cNvSpPr txBox="1"/>
            <p:nvPr/>
          </p:nvSpPr>
          <p:spPr>
            <a:xfrm>
              <a:off x="10119941" y="4961438"/>
              <a:ext cx="4126200" cy="5169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t/>
              </a:r>
              <a:endParaRPr b="1" sz="1800">
                <a:solidFill>
                  <a:srgbClr val="DDDDDD"/>
                </a:solidFill>
                <a:latin typeface="Roboto Black"/>
                <a:ea typeface="Roboto Black"/>
                <a:cs typeface="Roboto Black"/>
                <a:sym typeface="Roboto Black"/>
              </a:endParaRPr>
            </a:p>
          </p:txBody>
        </p:sp>
        <p:grpSp>
          <p:nvGrpSpPr>
            <p:cNvPr id="90" name="Google Shape;90;p13"/>
            <p:cNvGrpSpPr/>
            <p:nvPr/>
          </p:nvGrpSpPr>
          <p:grpSpPr>
            <a:xfrm>
              <a:off x="9245719" y="4843043"/>
              <a:ext cx="5865088" cy="1377783"/>
              <a:chOff x="4460115" y="1638806"/>
              <a:chExt cx="2199958" cy="516662"/>
            </a:xfrm>
          </p:grpSpPr>
          <p:grpSp>
            <p:nvGrpSpPr>
              <p:cNvPr id="91" name="Google Shape;91;p13"/>
              <p:cNvGrpSpPr/>
              <p:nvPr/>
            </p:nvGrpSpPr>
            <p:grpSpPr>
              <a:xfrm>
                <a:off x="4460115" y="1638806"/>
                <a:ext cx="2199958" cy="516662"/>
                <a:chOff x="3758078" y="1762201"/>
                <a:chExt cx="2095797" cy="471493"/>
              </a:xfrm>
            </p:grpSpPr>
            <p:sp>
              <p:nvSpPr>
                <p:cNvPr id="92" name="Google Shape;92;p13"/>
                <p:cNvSpPr/>
                <p:nvPr/>
              </p:nvSpPr>
              <p:spPr>
                <a:xfrm>
                  <a:off x="3954219" y="2081294"/>
                  <a:ext cx="1674900" cy="152400"/>
                </a:xfrm>
                <a:prstGeom prst="rect">
                  <a:avLst/>
                </a:prstGeom>
                <a:solidFill>
                  <a:srgbClr val="1891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93" name="Google Shape;93;p13"/>
                <p:cNvSpPr/>
                <p:nvPr/>
              </p:nvSpPr>
              <p:spPr>
                <a:xfrm>
                  <a:off x="3758078" y="1762201"/>
                  <a:ext cx="207963" cy="466725"/>
                </a:xfrm>
                <a:custGeom>
                  <a:rect b="b" l="l" r="r" t="t"/>
                  <a:pathLst>
                    <a:path extrusionOk="0" h="294" w="131">
                      <a:moveTo>
                        <a:pt x="0" y="0"/>
                      </a:moveTo>
                      <a:lnTo>
                        <a:pt x="131" y="198"/>
                      </a:lnTo>
                      <a:lnTo>
                        <a:pt x="131" y="294"/>
                      </a:lnTo>
                      <a:lnTo>
                        <a:pt x="0" y="96"/>
                      </a:lnTo>
                      <a:lnTo>
                        <a:pt x="0" y="0"/>
                      </a:lnTo>
                      <a:close/>
                    </a:path>
                  </a:pathLst>
                </a:custGeom>
                <a:solidFill>
                  <a:srgbClr val="10608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94" name="Google Shape;94;p13"/>
                <p:cNvSpPr/>
                <p:nvPr/>
              </p:nvSpPr>
              <p:spPr>
                <a:xfrm>
                  <a:off x="5629122" y="1762201"/>
                  <a:ext cx="207963" cy="466725"/>
                </a:xfrm>
                <a:custGeom>
                  <a:rect b="b" l="l" r="r" t="t"/>
                  <a:pathLst>
                    <a:path extrusionOk="0" h="294" w="131">
                      <a:moveTo>
                        <a:pt x="131" y="0"/>
                      </a:moveTo>
                      <a:lnTo>
                        <a:pt x="0" y="198"/>
                      </a:lnTo>
                      <a:lnTo>
                        <a:pt x="0" y="294"/>
                      </a:lnTo>
                      <a:lnTo>
                        <a:pt x="131" y="96"/>
                      </a:lnTo>
                      <a:lnTo>
                        <a:pt x="131" y="0"/>
                      </a:lnTo>
                      <a:close/>
                    </a:path>
                  </a:pathLst>
                </a:custGeom>
                <a:solidFill>
                  <a:srgbClr val="10608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95" name="Google Shape;95;p13"/>
                <p:cNvSpPr/>
                <p:nvPr/>
              </p:nvSpPr>
              <p:spPr>
                <a:xfrm>
                  <a:off x="3763137" y="1771746"/>
                  <a:ext cx="2090738" cy="314325"/>
                </a:xfrm>
                <a:custGeom>
                  <a:rect b="b" l="l" r="r" t="t"/>
                  <a:pathLst>
                    <a:path extrusionOk="0" h="198" w="1317">
                      <a:moveTo>
                        <a:pt x="0" y="0"/>
                      </a:moveTo>
                      <a:lnTo>
                        <a:pt x="131" y="198"/>
                      </a:lnTo>
                      <a:lnTo>
                        <a:pt x="1186" y="198"/>
                      </a:lnTo>
                      <a:lnTo>
                        <a:pt x="1317" y="0"/>
                      </a:lnTo>
                      <a:lnTo>
                        <a:pt x="0" y="0"/>
                      </a:lnTo>
                      <a:close/>
                    </a:path>
                  </a:pathLst>
                </a:cu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800">
                    <a:solidFill>
                      <a:srgbClr val="58595B"/>
                    </a:solidFill>
                    <a:latin typeface="Roboto Black"/>
                    <a:ea typeface="Roboto Black"/>
                    <a:cs typeface="Roboto Black"/>
                    <a:sym typeface="Roboto Black"/>
                  </a:endParaRPr>
                </a:p>
              </p:txBody>
            </p:sp>
          </p:grpSp>
          <p:sp>
            <p:nvSpPr>
              <p:cNvPr id="96" name="Google Shape;96;p13"/>
              <p:cNvSpPr txBox="1"/>
              <p:nvPr/>
            </p:nvSpPr>
            <p:spPr>
              <a:xfrm>
                <a:off x="4699550" y="1711046"/>
                <a:ext cx="1767000" cy="1938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rPr b="1" lang="en-US" sz="1800">
                    <a:solidFill>
                      <a:srgbClr val="58595B"/>
                    </a:solidFill>
                    <a:latin typeface="Roboto Black"/>
                    <a:ea typeface="Roboto Black"/>
                    <a:cs typeface="Roboto Black"/>
                    <a:sym typeface="Roboto Black"/>
                  </a:rPr>
                  <a:t>Card Sorting</a:t>
                </a:r>
                <a:endParaRPr b="1" sz="1800">
                  <a:solidFill>
                    <a:srgbClr val="58595B"/>
                  </a:solidFill>
                  <a:latin typeface="Roboto Black"/>
                  <a:ea typeface="Roboto Black"/>
                  <a:cs typeface="Roboto Black"/>
                  <a:sym typeface="Roboto Black"/>
                </a:endParaRPr>
              </a:p>
            </p:txBody>
          </p:sp>
        </p:grpSp>
        <p:grpSp>
          <p:nvGrpSpPr>
            <p:cNvPr id="97" name="Google Shape;97;p13"/>
            <p:cNvGrpSpPr/>
            <p:nvPr/>
          </p:nvGrpSpPr>
          <p:grpSpPr>
            <a:xfrm>
              <a:off x="9895990" y="6349127"/>
              <a:ext cx="4686963" cy="1384926"/>
              <a:chOff x="4704028" y="2192137"/>
              <a:chExt cx="1758051" cy="519341"/>
            </a:xfrm>
          </p:grpSpPr>
          <p:grpSp>
            <p:nvGrpSpPr>
              <p:cNvPr id="98" name="Google Shape;98;p13"/>
              <p:cNvGrpSpPr/>
              <p:nvPr/>
            </p:nvGrpSpPr>
            <p:grpSpPr>
              <a:xfrm>
                <a:off x="4704028" y="2192137"/>
                <a:ext cx="1758051" cy="519341"/>
                <a:chOff x="3990442" y="2267157"/>
                <a:chExt cx="1674813" cy="473938"/>
              </a:xfrm>
            </p:grpSpPr>
            <p:sp>
              <p:nvSpPr>
                <p:cNvPr id="99" name="Google Shape;99;p13"/>
                <p:cNvSpPr/>
                <p:nvPr/>
              </p:nvSpPr>
              <p:spPr>
                <a:xfrm>
                  <a:off x="4191005" y="2575326"/>
                  <a:ext cx="1260600" cy="152400"/>
                </a:xfrm>
                <a:prstGeom prst="rect">
                  <a:avLst/>
                </a:prstGeom>
                <a:solidFill>
                  <a:srgbClr val="85858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0" name="Google Shape;100;p13"/>
                <p:cNvSpPr/>
                <p:nvPr/>
              </p:nvSpPr>
              <p:spPr>
                <a:xfrm>
                  <a:off x="3990450" y="2267157"/>
                  <a:ext cx="206375" cy="468312"/>
                </a:xfrm>
                <a:custGeom>
                  <a:rect b="b" l="l" r="r" t="t"/>
                  <a:pathLst>
                    <a:path extrusionOk="0" h="295" w="130">
                      <a:moveTo>
                        <a:pt x="0" y="0"/>
                      </a:moveTo>
                      <a:lnTo>
                        <a:pt x="0" y="97"/>
                      </a:lnTo>
                      <a:lnTo>
                        <a:pt x="130" y="295"/>
                      </a:lnTo>
                      <a:lnTo>
                        <a:pt x="130" y="199"/>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1" name="Google Shape;101;p13"/>
                <p:cNvSpPr/>
                <p:nvPr/>
              </p:nvSpPr>
              <p:spPr>
                <a:xfrm>
                  <a:off x="5451605" y="2272783"/>
                  <a:ext cx="207963" cy="468312"/>
                </a:xfrm>
                <a:custGeom>
                  <a:rect b="b" l="l" r="r" t="t"/>
                  <a:pathLst>
                    <a:path extrusionOk="0" h="295" w="131">
                      <a:moveTo>
                        <a:pt x="131" y="0"/>
                      </a:moveTo>
                      <a:lnTo>
                        <a:pt x="131" y="97"/>
                      </a:lnTo>
                      <a:lnTo>
                        <a:pt x="0" y="295"/>
                      </a:lnTo>
                      <a:lnTo>
                        <a:pt x="0" y="199"/>
                      </a:lnTo>
                      <a:lnTo>
                        <a:pt x="131"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2" name="Google Shape;102;p13"/>
                <p:cNvSpPr/>
                <p:nvPr/>
              </p:nvSpPr>
              <p:spPr>
                <a:xfrm>
                  <a:off x="3990442" y="2283640"/>
                  <a:ext cx="1674813" cy="315912"/>
                </a:xfrm>
                <a:custGeom>
                  <a:rect b="b" l="l" r="r" t="t"/>
                  <a:pathLst>
                    <a:path extrusionOk="0" h="199" w="1055">
                      <a:moveTo>
                        <a:pt x="130" y="199"/>
                      </a:moveTo>
                      <a:lnTo>
                        <a:pt x="924" y="199"/>
                      </a:lnTo>
                      <a:lnTo>
                        <a:pt x="1055" y="0"/>
                      </a:lnTo>
                      <a:lnTo>
                        <a:pt x="0" y="0"/>
                      </a:lnTo>
                      <a:lnTo>
                        <a:pt x="130" y="199"/>
                      </a:lnTo>
                      <a:close/>
                    </a:path>
                  </a:pathLst>
                </a:cu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800">
                    <a:solidFill>
                      <a:srgbClr val="58595B"/>
                    </a:solidFill>
                    <a:latin typeface="Roboto Black"/>
                    <a:ea typeface="Roboto Black"/>
                    <a:cs typeface="Roboto Black"/>
                    <a:sym typeface="Roboto Black"/>
                  </a:endParaRPr>
                </a:p>
              </p:txBody>
            </p:sp>
          </p:grpSp>
          <p:sp>
            <p:nvSpPr>
              <p:cNvPr id="103" name="Google Shape;103;p13"/>
              <p:cNvSpPr txBox="1"/>
              <p:nvPr/>
            </p:nvSpPr>
            <p:spPr>
              <a:xfrm>
                <a:off x="4826870" y="2286385"/>
                <a:ext cx="1547700" cy="1938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rPr b="1" lang="en-US" sz="1800">
                    <a:solidFill>
                      <a:srgbClr val="58595B"/>
                    </a:solidFill>
                    <a:latin typeface="Roboto Black"/>
                    <a:ea typeface="Roboto Black"/>
                    <a:cs typeface="Roboto Black"/>
                    <a:sym typeface="Roboto Black"/>
                  </a:rPr>
                  <a:t>Surveys</a:t>
                </a:r>
                <a:endParaRPr b="1" sz="1800">
                  <a:solidFill>
                    <a:srgbClr val="58595B"/>
                  </a:solidFill>
                  <a:latin typeface="Roboto Black"/>
                  <a:ea typeface="Roboto Black"/>
                  <a:cs typeface="Roboto Black"/>
                  <a:sym typeface="Roboto Black"/>
                </a:endParaRPr>
              </a:p>
            </p:txBody>
          </p:sp>
        </p:grpSp>
        <p:grpSp>
          <p:nvGrpSpPr>
            <p:cNvPr id="104" name="Google Shape;104;p13"/>
            <p:cNvGrpSpPr/>
            <p:nvPr/>
          </p:nvGrpSpPr>
          <p:grpSpPr>
            <a:xfrm>
              <a:off x="10522849" y="7827371"/>
              <a:ext cx="3527440" cy="1419910"/>
              <a:chOff x="4939158" y="2735029"/>
              <a:chExt cx="1323121" cy="532460"/>
            </a:xfrm>
          </p:grpSpPr>
          <p:grpSp>
            <p:nvGrpSpPr>
              <p:cNvPr id="105" name="Google Shape;105;p13"/>
              <p:cNvGrpSpPr/>
              <p:nvPr/>
            </p:nvGrpSpPr>
            <p:grpSpPr>
              <a:xfrm>
                <a:off x="4939158" y="2735029"/>
                <a:ext cx="1323121" cy="532460"/>
                <a:chOff x="4214440" y="2762587"/>
                <a:chExt cx="1260475" cy="485909"/>
              </a:xfrm>
            </p:grpSpPr>
            <p:sp>
              <p:nvSpPr>
                <p:cNvPr id="106" name="Google Shape;106;p13"/>
                <p:cNvSpPr/>
                <p:nvPr/>
              </p:nvSpPr>
              <p:spPr>
                <a:xfrm>
                  <a:off x="4422430" y="3088558"/>
                  <a:ext cx="844500" cy="153900"/>
                </a:xfrm>
                <a:prstGeom prst="rect">
                  <a:avLst/>
                </a:prstGeom>
                <a:solidFill>
                  <a:srgbClr val="4242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7" name="Google Shape;107;p13"/>
                <p:cNvSpPr/>
                <p:nvPr/>
              </p:nvSpPr>
              <p:spPr>
                <a:xfrm>
                  <a:off x="4214449" y="2762587"/>
                  <a:ext cx="207963" cy="468312"/>
                </a:xfrm>
                <a:custGeom>
                  <a:rect b="b" l="l" r="r" t="t"/>
                  <a:pathLst>
                    <a:path extrusionOk="0" h="295" w="131">
                      <a:moveTo>
                        <a:pt x="0" y="0"/>
                      </a:moveTo>
                      <a:lnTo>
                        <a:pt x="0" y="96"/>
                      </a:lnTo>
                      <a:lnTo>
                        <a:pt x="131" y="295"/>
                      </a:lnTo>
                      <a:lnTo>
                        <a:pt x="131" y="198"/>
                      </a:lnTo>
                      <a:lnTo>
                        <a:pt x="0" y="0"/>
                      </a:lnTo>
                      <a:close/>
                    </a:path>
                  </a:pathLst>
                </a:custGeom>
                <a:solidFill>
                  <a:srgbClr val="2C2C2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8" name="Google Shape;108;p13"/>
                <p:cNvSpPr/>
                <p:nvPr/>
              </p:nvSpPr>
              <p:spPr>
                <a:xfrm>
                  <a:off x="5266926" y="2780184"/>
                  <a:ext cx="207963" cy="468312"/>
                </a:xfrm>
                <a:custGeom>
                  <a:rect b="b" l="l" r="r" t="t"/>
                  <a:pathLst>
                    <a:path extrusionOk="0" h="295" w="131">
                      <a:moveTo>
                        <a:pt x="131" y="0"/>
                      </a:moveTo>
                      <a:lnTo>
                        <a:pt x="131" y="96"/>
                      </a:lnTo>
                      <a:lnTo>
                        <a:pt x="0" y="295"/>
                      </a:lnTo>
                      <a:lnTo>
                        <a:pt x="0" y="198"/>
                      </a:lnTo>
                      <a:lnTo>
                        <a:pt x="131" y="0"/>
                      </a:lnTo>
                      <a:close/>
                    </a:path>
                  </a:pathLst>
                </a:custGeom>
                <a:solidFill>
                  <a:srgbClr val="2C2C2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09" name="Google Shape;109;p13"/>
                <p:cNvSpPr/>
                <p:nvPr/>
              </p:nvSpPr>
              <p:spPr>
                <a:xfrm>
                  <a:off x="4214440" y="2774233"/>
                  <a:ext cx="1260475" cy="314325"/>
                </a:xfrm>
                <a:custGeom>
                  <a:rect b="b" l="l" r="r" t="t"/>
                  <a:pathLst>
                    <a:path extrusionOk="0" h="198" w="794">
                      <a:moveTo>
                        <a:pt x="131" y="198"/>
                      </a:moveTo>
                      <a:lnTo>
                        <a:pt x="663" y="198"/>
                      </a:lnTo>
                      <a:lnTo>
                        <a:pt x="794" y="0"/>
                      </a:lnTo>
                      <a:lnTo>
                        <a:pt x="0" y="0"/>
                      </a:lnTo>
                      <a:lnTo>
                        <a:pt x="131" y="198"/>
                      </a:lnTo>
                      <a:close/>
                    </a:path>
                  </a:pathLst>
                </a:cu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800">
                    <a:solidFill>
                      <a:srgbClr val="58595B"/>
                    </a:solidFill>
                    <a:latin typeface="Roboto Black"/>
                    <a:ea typeface="Roboto Black"/>
                    <a:cs typeface="Roboto Black"/>
                    <a:sym typeface="Roboto Black"/>
                  </a:endParaRPr>
                </a:p>
              </p:txBody>
            </p:sp>
          </p:grpSp>
          <p:sp>
            <p:nvSpPr>
              <p:cNvPr id="110" name="Google Shape;110;p13"/>
              <p:cNvSpPr txBox="1"/>
              <p:nvPr/>
            </p:nvSpPr>
            <p:spPr>
              <a:xfrm>
                <a:off x="5024487" y="2815782"/>
                <a:ext cx="1188900" cy="1938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rPr b="1" lang="en-US" sz="1800">
                    <a:solidFill>
                      <a:srgbClr val="DDDDDD"/>
                    </a:solidFill>
                    <a:latin typeface="Roboto Black"/>
                    <a:ea typeface="Roboto Black"/>
                    <a:cs typeface="Roboto Black"/>
                    <a:sym typeface="Roboto Black"/>
                  </a:rPr>
                  <a:t>Usability</a:t>
                </a:r>
                <a:endParaRPr b="1" sz="1800">
                  <a:solidFill>
                    <a:srgbClr val="DDDDDD"/>
                  </a:solidFill>
                  <a:latin typeface="Roboto Black"/>
                  <a:ea typeface="Roboto Black"/>
                  <a:cs typeface="Roboto Black"/>
                  <a:sym typeface="Roboto Black"/>
                </a:endParaRPr>
              </a:p>
            </p:txBody>
          </p:sp>
        </p:grpSp>
        <p:grpSp>
          <p:nvGrpSpPr>
            <p:cNvPr id="111" name="Google Shape;111;p13"/>
            <p:cNvGrpSpPr/>
            <p:nvPr/>
          </p:nvGrpSpPr>
          <p:grpSpPr>
            <a:xfrm>
              <a:off x="10158059" y="9392138"/>
              <a:ext cx="4126168" cy="2377361"/>
              <a:chOff x="4802327" y="3309850"/>
              <a:chExt cx="1547700" cy="891499"/>
            </a:xfrm>
          </p:grpSpPr>
          <p:grpSp>
            <p:nvGrpSpPr>
              <p:cNvPr id="112" name="Google Shape;112;p13"/>
              <p:cNvGrpSpPr/>
              <p:nvPr/>
            </p:nvGrpSpPr>
            <p:grpSpPr>
              <a:xfrm>
                <a:off x="5121803" y="3309850"/>
                <a:ext cx="901226" cy="891499"/>
                <a:chOff x="4388437" y="3287156"/>
                <a:chExt cx="858555" cy="813560"/>
              </a:xfrm>
            </p:grpSpPr>
            <p:sp>
              <p:nvSpPr>
                <p:cNvPr id="113" name="Google Shape;113;p13"/>
                <p:cNvSpPr/>
                <p:nvPr/>
              </p:nvSpPr>
              <p:spPr>
                <a:xfrm>
                  <a:off x="4388437" y="3287156"/>
                  <a:ext cx="422275" cy="793750"/>
                </a:xfrm>
                <a:custGeom>
                  <a:rect b="b" l="l" r="r" t="t"/>
                  <a:pathLst>
                    <a:path extrusionOk="0" h="500" w="266">
                      <a:moveTo>
                        <a:pt x="0" y="0"/>
                      </a:moveTo>
                      <a:lnTo>
                        <a:pt x="0" y="96"/>
                      </a:lnTo>
                      <a:lnTo>
                        <a:pt x="266" y="500"/>
                      </a:lnTo>
                      <a:lnTo>
                        <a:pt x="266" y="404"/>
                      </a:lnTo>
                      <a:lnTo>
                        <a:pt x="0" y="0"/>
                      </a:lnTo>
                      <a:close/>
                    </a:path>
                  </a:pathLst>
                </a:custGeom>
                <a:solidFill>
                  <a:srgbClr val="2C2C2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14" name="Google Shape;114;p13"/>
                <p:cNvSpPr/>
                <p:nvPr/>
              </p:nvSpPr>
              <p:spPr>
                <a:xfrm>
                  <a:off x="4810712" y="3306967"/>
                  <a:ext cx="422275" cy="793750"/>
                </a:xfrm>
                <a:custGeom>
                  <a:rect b="b" l="l" r="r" t="t"/>
                  <a:pathLst>
                    <a:path extrusionOk="0" h="500" w="266">
                      <a:moveTo>
                        <a:pt x="266" y="0"/>
                      </a:moveTo>
                      <a:lnTo>
                        <a:pt x="266" y="96"/>
                      </a:lnTo>
                      <a:lnTo>
                        <a:pt x="0" y="500"/>
                      </a:lnTo>
                      <a:lnTo>
                        <a:pt x="0" y="404"/>
                      </a:lnTo>
                      <a:lnTo>
                        <a:pt x="266" y="0"/>
                      </a:lnTo>
                      <a:close/>
                    </a:path>
                  </a:pathLst>
                </a:custGeom>
                <a:solidFill>
                  <a:srgbClr val="2C2C2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58595B"/>
                    </a:solidFill>
                    <a:latin typeface="Roboto Black"/>
                    <a:ea typeface="Roboto Black"/>
                    <a:cs typeface="Roboto Black"/>
                    <a:sym typeface="Roboto Black"/>
                  </a:endParaRPr>
                </a:p>
              </p:txBody>
            </p:sp>
            <p:sp>
              <p:nvSpPr>
                <p:cNvPr id="115" name="Google Shape;115;p13"/>
                <p:cNvSpPr/>
                <p:nvPr/>
              </p:nvSpPr>
              <p:spPr>
                <a:xfrm>
                  <a:off x="4402443" y="3306967"/>
                  <a:ext cx="844550" cy="641350"/>
                </a:xfrm>
                <a:custGeom>
                  <a:rect b="b" l="l" r="r" t="t"/>
                  <a:pathLst>
                    <a:path extrusionOk="0" h="404" w="532">
                      <a:moveTo>
                        <a:pt x="266" y="404"/>
                      </a:moveTo>
                      <a:lnTo>
                        <a:pt x="532" y="0"/>
                      </a:lnTo>
                      <a:lnTo>
                        <a:pt x="0" y="0"/>
                      </a:lnTo>
                      <a:lnTo>
                        <a:pt x="266" y="404"/>
                      </a:lnTo>
                      <a:close/>
                    </a:path>
                  </a:pathLst>
                </a:custGeom>
                <a:solidFill>
                  <a:schemeClr val="accent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800">
                    <a:solidFill>
                      <a:srgbClr val="58595B"/>
                    </a:solidFill>
                    <a:latin typeface="Roboto Black"/>
                    <a:ea typeface="Roboto Black"/>
                    <a:cs typeface="Roboto Black"/>
                    <a:sym typeface="Roboto Black"/>
                  </a:endParaRPr>
                </a:p>
              </p:txBody>
            </p:sp>
          </p:grpSp>
          <p:sp>
            <p:nvSpPr>
              <p:cNvPr id="116" name="Google Shape;116;p13"/>
              <p:cNvSpPr txBox="1"/>
              <p:nvPr/>
            </p:nvSpPr>
            <p:spPr>
              <a:xfrm>
                <a:off x="4802327" y="3459349"/>
                <a:ext cx="1547700" cy="193800"/>
              </a:xfrm>
              <a:prstGeom prst="rect">
                <a:avLst/>
              </a:prstGeom>
              <a:noFill/>
              <a:ln>
                <a:noFill/>
              </a:ln>
            </p:spPr>
            <p:txBody>
              <a:bodyPr anchorCtr="0" anchor="t" bIns="0" lIns="72000" spcFirstLastPara="1" rIns="72000" wrap="square" tIns="0">
                <a:noAutofit/>
              </a:bodyPr>
              <a:lstStyle/>
              <a:p>
                <a:pPr indent="0" lvl="0" marL="0" marR="0" rtl="0" algn="ctr">
                  <a:spcBef>
                    <a:spcPts val="0"/>
                  </a:spcBef>
                  <a:spcAft>
                    <a:spcPts val="0"/>
                  </a:spcAft>
                  <a:buNone/>
                </a:pPr>
                <a:r>
                  <a:rPr b="1" lang="en-US" sz="1800">
                    <a:solidFill>
                      <a:srgbClr val="DDDDDD"/>
                    </a:solidFill>
                    <a:latin typeface="Roboto Black"/>
                    <a:ea typeface="Roboto Black"/>
                    <a:cs typeface="Roboto Black"/>
                    <a:sym typeface="Roboto Black"/>
                  </a:rPr>
                  <a:t>A/B</a:t>
                </a:r>
                <a:endParaRPr b="1" sz="1800">
                  <a:solidFill>
                    <a:srgbClr val="DDDDDD"/>
                  </a:solidFill>
                  <a:latin typeface="Roboto Black"/>
                  <a:ea typeface="Roboto Black"/>
                  <a:cs typeface="Roboto Black"/>
                  <a:sym typeface="Roboto Black"/>
                </a:endParaRPr>
              </a:p>
            </p:txBody>
          </p:sp>
        </p:grpSp>
      </p:grpSp>
      <p:grpSp>
        <p:nvGrpSpPr>
          <p:cNvPr id="117" name="Google Shape;117;p13"/>
          <p:cNvGrpSpPr/>
          <p:nvPr/>
        </p:nvGrpSpPr>
        <p:grpSpPr>
          <a:xfrm>
            <a:off x="583665" y="1832974"/>
            <a:ext cx="5119627" cy="4103316"/>
            <a:chOff x="1402580" y="3231410"/>
            <a:chExt cx="8717227" cy="7447034"/>
          </a:xfrm>
        </p:grpSpPr>
        <p:cxnSp>
          <p:nvCxnSpPr>
            <p:cNvPr id="118" name="Google Shape;118;p13"/>
            <p:cNvCxnSpPr/>
            <p:nvPr/>
          </p:nvCxnSpPr>
          <p:spPr>
            <a:xfrm rot="10800000">
              <a:off x="6219143" y="7019216"/>
              <a:ext cx="2871300" cy="0"/>
            </a:xfrm>
            <a:prstGeom prst="straightConnector1">
              <a:avLst/>
            </a:prstGeom>
            <a:noFill/>
            <a:ln cap="flat" cmpd="sng" w="9525">
              <a:solidFill>
                <a:srgbClr val="8F8F8F"/>
              </a:solidFill>
              <a:prstDash val="dash"/>
              <a:round/>
              <a:headEnd len="sm" w="sm" type="stealth"/>
              <a:tailEnd len="sm" w="sm" type="none"/>
            </a:ln>
          </p:spPr>
        </p:cxnSp>
        <p:cxnSp>
          <p:nvCxnSpPr>
            <p:cNvPr id="119" name="Google Shape;119;p13"/>
            <p:cNvCxnSpPr/>
            <p:nvPr/>
          </p:nvCxnSpPr>
          <p:spPr>
            <a:xfrm flipH="1">
              <a:off x="6219157" y="4080676"/>
              <a:ext cx="1712700" cy="6300"/>
            </a:xfrm>
            <a:prstGeom prst="straightConnector1">
              <a:avLst/>
            </a:prstGeom>
            <a:noFill/>
            <a:ln cap="flat" cmpd="sng" w="9525">
              <a:solidFill>
                <a:srgbClr val="8F8F8F"/>
              </a:solidFill>
              <a:prstDash val="dash"/>
              <a:round/>
              <a:headEnd len="sm" w="sm" type="stealth"/>
              <a:tailEnd len="sm" w="sm" type="none"/>
            </a:ln>
          </p:spPr>
        </p:cxnSp>
        <p:grpSp>
          <p:nvGrpSpPr>
            <p:cNvPr id="120" name="Google Shape;120;p13"/>
            <p:cNvGrpSpPr/>
            <p:nvPr/>
          </p:nvGrpSpPr>
          <p:grpSpPr>
            <a:xfrm>
              <a:off x="1440490" y="6122415"/>
              <a:ext cx="4754280" cy="1884300"/>
              <a:chOff x="1440490" y="6122415"/>
              <a:chExt cx="4754280" cy="1884300"/>
            </a:xfrm>
          </p:grpSpPr>
          <p:sp>
            <p:nvSpPr>
              <p:cNvPr id="121" name="Google Shape;121;p13"/>
              <p:cNvSpPr/>
              <p:nvPr/>
            </p:nvSpPr>
            <p:spPr>
              <a:xfrm>
                <a:off x="4882270" y="6345215"/>
                <a:ext cx="1312500" cy="1312800"/>
              </a:xfrm>
              <a:prstGeom prst="ellipse">
                <a:avLst/>
              </a:prstGeom>
              <a:solidFill>
                <a:schemeClr val="accent3"/>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22" name="Google Shape;122;p13"/>
              <p:cNvSpPr txBox="1"/>
              <p:nvPr/>
            </p:nvSpPr>
            <p:spPr>
              <a:xfrm>
                <a:off x="1440490" y="6122415"/>
                <a:ext cx="3219000" cy="1884300"/>
              </a:xfrm>
              <a:prstGeom prst="rect">
                <a:avLst/>
              </a:prstGeom>
              <a:noFill/>
              <a:ln>
                <a:noFill/>
              </a:ln>
            </p:spPr>
            <p:txBody>
              <a:bodyPr anchorCtr="0" anchor="t" bIns="0" lIns="0" spcFirstLastPara="1" rIns="0" wrap="square" tIns="121875">
                <a:noAutofit/>
              </a:bodyPr>
              <a:lstStyle/>
              <a:p>
                <a:pPr indent="0" lvl="0" marL="0" marR="0" rtl="0" algn="r">
                  <a:spcBef>
                    <a:spcPts val="0"/>
                  </a:spcBef>
                  <a:spcAft>
                    <a:spcPts val="0"/>
                  </a:spcAft>
                  <a:buNone/>
                </a:pPr>
                <a:r>
                  <a:rPr b="1" lang="en-US" sz="1600">
                    <a:solidFill>
                      <a:srgbClr val="58595B"/>
                    </a:solidFill>
                    <a:latin typeface="Roboto Black"/>
                    <a:ea typeface="Roboto Black"/>
                    <a:cs typeface="Roboto Black"/>
                    <a:sym typeface="Roboto Black"/>
                  </a:rPr>
                  <a:t>Surveys</a:t>
                </a:r>
                <a:endParaRPr/>
              </a:p>
              <a:p>
                <a:pPr indent="0" lvl="0" marL="0" marR="0" rtl="0" algn="r">
                  <a:spcBef>
                    <a:spcPts val="0"/>
                  </a:spcBef>
                  <a:spcAft>
                    <a:spcPts val="0"/>
                  </a:spcAft>
                  <a:buNone/>
                </a:pPr>
                <a:r>
                  <a:rPr lang="en-US" sz="1050">
                    <a:solidFill>
                      <a:srgbClr val="4D5156"/>
                    </a:solidFill>
                    <a:highlight>
                      <a:srgbClr val="FFFFFF"/>
                    </a:highlight>
                  </a:rPr>
                  <a:t>Set of questions used to collect topic-specific information from a representative sample of your target audience</a:t>
                </a:r>
                <a:endParaRPr/>
              </a:p>
            </p:txBody>
          </p:sp>
          <p:grpSp>
            <p:nvGrpSpPr>
              <p:cNvPr id="123" name="Google Shape;123;p13"/>
              <p:cNvGrpSpPr/>
              <p:nvPr/>
            </p:nvGrpSpPr>
            <p:grpSpPr>
              <a:xfrm>
                <a:off x="5300717" y="6639367"/>
                <a:ext cx="512036" cy="748651"/>
                <a:chOff x="527333" y="1217552"/>
                <a:chExt cx="175409" cy="256405"/>
              </a:xfrm>
            </p:grpSpPr>
            <p:sp>
              <p:nvSpPr>
                <p:cNvPr id="124" name="Google Shape;124;p13"/>
                <p:cNvSpPr/>
                <p:nvPr/>
              </p:nvSpPr>
              <p:spPr>
                <a:xfrm>
                  <a:off x="527333" y="1217552"/>
                  <a:ext cx="175409" cy="256405"/>
                </a:xfrm>
                <a:custGeom>
                  <a:rect b="b" l="l" r="r" t="t"/>
                  <a:pathLst>
                    <a:path extrusionOk="0" h="234" w="160">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25" name="Google Shape;125;p13"/>
                <p:cNvSpPr/>
                <p:nvPr/>
              </p:nvSpPr>
              <p:spPr>
                <a:xfrm>
                  <a:off x="566675" y="1258276"/>
                  <a:ext cx="52762" cy="51373"/>
                </a:xfrm>
                <a:custGeom>
                  <a:rect b="b" l="l" r="r" t="t"/>
                  <a:pathLst>
                    <a:path extrusionOk="0" h="47" w="48">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grpSp>
        </p:grpSp>
        <p:grpSp>
          <p:nvGrpSpPr>
            <p:cNvPr id="126" name="Google Shape;126;p13"/>
            <p:cNvGrpSpPr/>
            <p:nvPr/>
          </p:nvGrpSpPr>
          <p:grpSpPr>
            <a:xfrm>
              <a:off x="1402580" y="3231410"/>
              <a:ext cx="4796679" cy="1884300"/>
              <a:chOff x="1402580" y="3231410"/>
              <a:chExt cx="4796679" cy="1884300"/>
            </a:xfrm>
          </p:grpSpPr>
          <p:sp>
            <p:nvSpPr>
              <p:cNvPr id="127" name="Google Shape;127;p13"/>
              <p:cNvSpPr/>
              <p:nvPr/>
            </p:nvSpPr>
            <p:spPr>
              <a:xfrm>
                <a:off x="4886759" y="3429355"/>
                <a:ext cx="1312500" cy="1312800"/>
              </a:xfrm>
              <a:prstGeom prst="ellipse">
                <a:avLst/>
              </a:prstGeom>
              <a:solidFill>
                <a:schemeClr val="accent1"/>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28" name="Google Shape;128;p13"/>
              <p:cNvSpPr txBox="1"/>
              <p:nvPr/>
            </p:nvSpPr>
            <p:spPr>
              <a:xfrm>
                <a:off x="1402580" y="3231410"/>
                <a:ext cx="3219000" cy="1884300"/>
              </a:xfrm>
              <a:prstGeom prst="rect">
                <a:avLst/>
              </a:prstGeom>
              <a:noFill/>
              <a:ln>
                <a:noFill/>
              </a:ln>
            </p:spPr>
            <p:txBody>
              <a:bodyPr anchorCtr="0" anchor="t" bIns="0" lIns="0" spcFirstLastPara="1" rIns="0" wrap="square" tIns="121875">
                <a:noAutofit/>
              </a:bodyPr>
              <a:lstStyle/>
              <a:p>
                <a:pPr indent="0" lvl="0" marL="0" marR="0" rtl="0" algn="r">
                  <a:spcBef>
                    <a:spcPts val="0"/>
                  </a:spcBef>
                  <a:spcAft>
                    <a:spcPts val="0"/>
                  </a:spcAft>
                  <a:buNone/>
                </a:pPr>
                <a:r>
                  <a:rPr b="1" lang="en-US" sz="1600">
                    <a:solidFill>
                      <a:srgbClr val="58595B"/>
                    </a:solidFill>
                    <a:latin typeface="Roboto Black"/>
                    <a:ea typeface="Roboto Black"/>
                    <a:cs typeface="Roboto Black"/>
                    <a:sym typeface="Roboto Black"/>
                  </a:rPr>
                  <a:t>Interviews</a:t>
                </a:r>
                <a:endParaRPr/>
              </a:p>
              <a:p>
                <a:pPr indent="0" lvl="0" marL="0" marR="0" rtl="0" algn="r">
                  <a:spcBef>
                    <a:spcPts val="0"/>
                  </a:spcBef>
                  <a:spcAft>
                    <a:spcPts val="0"/>
                  </a:spcAft>
                  <a:buNone/>
                </a:pPr>
                <a:r>
                  <a:rPr lang="en-US" sz="1200">
                    <a:solidFill>
                      <a:srgbClr val="58595B"/>
                    </a:solidFill>
                    <a:latin typeface="Roboto Black"/>
                    <a:ea typeface="Roboto Black"/>
                    <a:cs typeface="Roboto Black"/>
                    <a:sym typeface="Roboto Black"/>
                  </a:rPr>
                  <a:t>Asking users questions to understand their backgrounds, pain-points, and preferences</a:t>
                </a:r>
                <a:endParaRPr/>
              </a:p>
            </p:txBody>
          </p:sp>
          <p:grpSp>
            <p:nvGrpSpPr>
              <p:cNvPr id="129" name="Google Shape;129;p13"/>
              <p:cNvGrpSpPr/>
              <p:nvPr/>
            </p:nvGrpSpPr>
            <p:grpSpPr>
              <a:xfrm>
                <a:off x="5171702" y="3744320"/>
                <a:ext cx="749821" cy="631080"/>
                <a:chOff x="1511296" y="730196"/>
                <a:chExt cx="256867" cy="216138"/>
              </a:xfrm>
            </p:grpSpPr>
            <p:sp>
              <p:nvSpPr>
                <p:cNvPr id="130" name="Google Shape;130;p13"/>
                <p:cNvSpPr/>
                <p:nvPr/>
              </p:nvSpPr>
              <p:spPr>
                <a:xfrm>
                  <a:off x="1575166" y="786197"/>
                  <a:ext cx="128202" cy="128202"/>
                </a:xfrm>
                <a:custGeom>
                  <a:rect b="b" l="l" r="r" t="t"/>
                  <a:pathLst>
                    <a:path extrusionOk="0" h="117" w="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solidFill>
                  <a:srgbClr val="585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31" name="Google Shape;131;p13"/>
                <p:cNvSpPr/>
                <p:nvPr/>
              </p:nvSpPr>
              <p:spPr>
                <a:xfrm>
                  <a:off x="1608026" y="818132"/>
                  <a:ext cx="35175" cy="36100"/>
                </a:xfrm>
                <a:custGeom>
                  <a:rect b="b" l="l" r="r" t="t"/>
                  <a:pathLst>
                    <a:path extrusionOk="0" h="33" w="32">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32" name="Google Shape;132;p13"/>
                <p:cNvSpPr/>
                <p:nvPr/>
              </p:nvSpPr>
              <p:spPr>
                <a:xfrm>
                  <a:off x="1511296" y="730196"/>
                  <a:ext cx="256867" cy="216138"/>
                </a:xfrm>
                <a:custGeom>
                  <a:rect b="b" l="l" r="r" t="t"/>
                  <a:pathLst>
                    <a:path extrusionOk="0" h="197" w="234">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solidFill>
                  <a:srgbClr val="585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grpSp>
        </p:grpSp>
        <p:cxnSp>
          <p:nvCxnSpPr>
            <p:cNvPr id="133" name="Google Shape;133;p13"/>
            <p:cNvCxnSpPr/>
            <p:nvPr/>
          </p:nvCxnSpPr>
          <p:spPr>
            <a:xfrm rot="10800000">
              <a:off x="6278307" y="9649747"/>
              <a:ext cx="3841500" cy="19500"/>
            </a:xfrm>
            <a:prstGeom prst="straightConnector1">
              <a:avLst/>
            </a:prstGeom>
            <a:noFill/>
            <a:ln cap="flat" cmpd="sng" w="9525">
              <a:solidFill>
                <a:srgbClr val="8F8F8F"/>
              </a:solidFill>
              <a:prstDash val="dash"/>
              <a:round/>
              <a:headEnd len="sm" w="sm" type="stealth"/>
              <a:tailEnd len="sm" w="sm" type="none"/>
            </a:ln>
          </p:spPr>
        </p:cxnSp>
        <p:grpSp>
          <p:nvGrpSpPr>
            <p:cNvPr id="134" name="Google Shape;134;p13"/>
            <p:cNvGrpSpPr/>
            <p:nvPr/>
          </p:nvGrpSpPr>
          <p:grpSpPr>
            <a:xfrm>
              <a:off x="1461609" y="8794144"/>
              <a:ext cx="4796679" cy="1884300"/>
              <a:chOff x="1461609" y="8794144"/>
              <a:chExt cx="4796679" cy="1884300"/>
            </a:xfrm>
          </p:grpSpPr>
          <p:sp>
            <p:nvSpPr>
              <p:cNvPr id="135" name="Google Shape;135;p13"/>
              <p:cNvSpPr/>
              <p:nvPr/>
            </p:nvSpPr>
            <p:spPr>
              <a:xfrm>
                <a:off x="4945788" y="8992089"/>
                <a:ext cx="1312500" cy="1312800"/>
              </a:xfrm>
              <a:prstGeom prst="ellipse">
                <a:avLst/>
              </a:prstGeom>
              <a:solidFill>
                <a:schemeClr val="accent5"/>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36" name="Google Shape;136;p13"/>
              <p:cNvSpPr txBox="1"/>
              <p:nvPr/>
            </p:nvSpPr>
            <p:spPr>
              <a:xfrm>
                <a:off x="1461609" y="8794144"/>
                <a:ext cx="3219000" cy="1884300"/>
              </a:xfrm>
              <a:prstGeom prst="rect">
                <a:avLst/>
              </a:prstGeom>
              <a:noFill/>
              <a:ln>
                <a:noFill/>
              </a:ln>
            </p:spPr>
            <p:txBody>
              <a:bodyPr anchorCtr="0" anchor="t" bIns="0" lIns="0" spcFirstLastPara="1" rIns="0" wrap="square" tIns="121875">
                <a:noAutofit/>
              </a:bodyPr>
              <a:lstStyle/>
              <a:p>
                <a:pPr indent="0" lvl="0" marL="0" marR="0" rtl="0" algn="r">
                  <a:spcBef>
                    <a:spcPts val="0"/>
                  </a:spcBef>
                  <a:spcAft>
                    <a:spcPts val="0"/>
                  </a:spcAft>
                  <a:buNone/>
                </a:pPr>
                <a:r>
                  <a:rPr b="1" lang="en-US" sz="1600">
                    <a:solidFill>
                      <a:srgbClr val="58595B"/>
                    </a:solidFill>
                    <a:latin typeface="Roboto Black"/>
                    <a:ea typeface="Roboto Black"/>
                    <a:cs typeface="Roboto Black"/>
                    <a:sym typeface="Roboto Black"/>
                  </a:rPr>
                  <a:t>A/B Testing</a:t>
                </a:r>
                <a:endParaRPr/>
              </a:p>
              <a:p>
                <a:pPr indent="0" lvl="0" marL="0" marR="0" rtl="0" algn="r">
                  <a:spcBef>
                    <a:spcPts val="0"/>
                  </a:spcBef>
                  <a:spcAft>
                    <a:spcPts val="0"/>
                  </a:spcAft>
                  <a:buNone/>
                </a:pPr>
                <a:r>
                  <a:rPr lang="en-US" sz="1200">
                    <a:solidFill>
                      <a:srgbClr val="222222"/>
                    </a:solidFill>
                    <a:highlight>
                      <a:srgbClr val="FFFFFF"/>
                    </a:highlight>
                  </a:rPr>
                  <a:t>Experiment where two or more variants of a page are shown to users at random, and statistical analysis is used to determine which variation performs better for a given conversion goal.</a:t>
                </a:r>
                <a:endParaRPr/>
              </a:p>
            </p:txBody>
          </p:sp>
          <p:grpSp>
            <p:nvGrpSpPr>
              <p:cNvPr id="137" name="Google Shape;137;p13"/>
              <p:cNvGrpSpPr/>
              <p:nvPr/>
            </p:nvGrpSpPr>
            <p:grpSpPr>
              <a:xfrm>
                <a:off x="5230731" y="9307054"/>
                <a:ext cx="749821" cy="631080"/>
                <a:chOff x="1511296" y="730196"/>
                <a:chExt cx="256867" cy="216138"/>
              </a:xfrm>
            </p:grpSpPr>
            <p:sp>
              <p:nvSpPr>
                <p:cNvPr id="138" name="Google Shape;138;p13"/>
                <p:cNvSpPr/>
                <p:nvPr/>
              </p:nvSpPr>
              <p:spPr>
                <a:xfrm>
                  <a:off x="1575166" y="786197"/>
                  <a:ext cx="128202" cy="128202"/>
                </a:xfrm>
                <a:custGeom>
                  <a:rect b="b" l="l" r="r" t="t"/>
                  <a:pathLst>
                    <a:path extrusionOk="0" h="117" w="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39" name="Google Shape;139;p13"/>
                <p:cNvSpPr/>
                <p:nvPr/>
              </p:nvSpPr>
              <p:spPr>
                <a:xfrm>
                  <a:off x="1608026" y="818132"/>
                  <a:ext cx="35175" cy="36100"/>
                </a:xfrm>
                <a:custGeom>
                  <a:rect b="b" l="l" r="r" t="t"/>
                  <a:pathLst>
                    <a:path extrusionOk="0" h="33" w="32">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40" name="Google Shape;140;p13"/>
                <p:cNvSpPr/>
                <p:nvPr/>
              </p:nvSpPr>
              <p:spPr>
                <a:xfrm>
                  <a:off x="1511296" y="730196"/>
                  <a:ext cx="256867" cy="216138"/>
                </a:xfrm>
                <a:custGeom>
                  <a:rect b="b" l="l" r="r" t="t"/>
                  <a:pathLst>
                    <a:path extrusionOk="0" h="197" w="234">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grpSp>
        </p:grpSp>
      </p:grpSp>
      <p:grpSp>
        <p:nvGrpSpPr>
          <p:cNvPr id="141" name="Google Shape;141;p13"/>
          <p:cNvGrpSpPr/>
          <p:nvPr/>
        </p:nvGrpSpPr>
        <p:grpSpPr>
          <a:xfrm>
            <a:off x="7301837" y="985743"/>
            <a:ext cx="5389283" cy="4138694"/>
            <a:chOff x="13777591" y="4405766"/>
            <a:chExt cx="9277472" cy="7124624"/>
          </a:xfrm>
        </p:grpSpPr>
        <p:cxnSp>
          <p:nvCxnSpPr>
            <p:cNvPr id="142" name="Google Shape;142;p13"/>
            <p:cNvCxnSpPr/>
            <p:nvPr/>
          </p:nvCxnSpPr>
          <p:spPr>
            <a:xfrm>
              <a:off x="14560188" y="8185198"/>
              <a:ext cx="3659700" cy="7500"/>
            </a:xfrm>
            <a:prstGeom prst="straightConnector1">
              <a:avLst/>
            </a:prstGeom>
            <a:noFill/>
            <a:ln cap="flat" cmpd="sng" w="9525">
              <a:solidFill>
                <a:srgbClr val="8F8F8F"/>
              </a:solidFill>
              <a:prstDash val="dash"/>
              <a:round/>
              <a:headEnd len="sm" w="sm" type="stealth"/>
              <a:tailEnd len="sm" w="sm" type="none"/>
            </a:ln>
          </p:spPr>
        </p:cxnSp>
        <p:grpSp>
          <p:nvGrpSpPr>
            <p:cNvPr id="143" name="Google Shape;143;p13"/>
            <p:cNvGrpSpPr/>
            <p:nvPr/>
          </p:nvGrpSpPr>
          <p:grpSpPr>
            <a:xfrm>
              <a:off x="18283627" y="7293056"/>
              <a:ext cx="4771436" cy="1798800"/>
              <a:chOff x="18283627" y="7293056"/>
              <a:chExt cx="4771436" cy="1798800"/>
            </a:xfrm>
          </p:grpSpPr>
          <p:sp>
            <p:nvSpPr>
              <p:cNvPr id="144" name="Google Shape;144;p13"/>
              <p:cNvSpPr txBox="1"/>
              <p:nvPr/>
            </p:nvSpPr>
            <p:spPr>
              <a:xfrm>
                <a:off x="19836063" y="7293056"/>
                <a:ext cx="3219000" cy="1798800"/>
              </a:xfrm>
              <a:prstGeom prst="rect">
                <a:avLst/>
              </a:prstGeom>
              <a:noFill/>
              <a:ln>
                <a:noFill/>
              </a:ln>
            </p:spPr>
            <p:txBody>
              <a:bodyPr anchorCtr="0" anchor="t" bIns="0" lIns="0" spcFirstLastPara="1" rIns="0" wrap="square" tIns="121875">
                <a:noAutofit/>
              </a:bodyPr>
              <a:lstStyle/>
              <a:p>
                <a:pPr indent="0" lvl="0" marL="0" marR="0" rtl="0" algn="l">
                  <a:spcBef>
                    <a:spcPts val="0"/>
                  </a:spcBef>
                  <a:spcAft>
                    <a:spcPts val="0"/>
                  </a:spcAft>
                  <a:buNone/>
                </a:pPr>
                <a:r>
                  <a:rPr b="1" lang="en-US" sz="1600">
                    <a:solidFill>
                      <a:srgbClr val="58595B"/>
                    </a:solidFill>
                    <a:latin typeface="Roboto Black"/>
                    <a:ea typeface="Roboto Black"/>
                    <a:cs typeface="Roboto Black"/>
                    <a:sym typeface="Roboto Black"/>
                  </a:rPr>
                  <a:t>Card Sorting</a:t>
                </a:r>
                <a:endParaRPr/>
              </a:p>
              <a:p>
                <a:pPr indent="0" lvl="0" marL="0" marR="0" rtl="0" algn="l">
                  <a:spcBef>
                    <a:spcPts val="0"/>
                  </a:spcBef>
                  <a:spcAft>
                    <a:spcPts val="0"/>
                  </a:spcAft>
                  <a:buNone/>
                </a:pPr>
                <a:r>
                  <a:rPr lang="en-US" sz="1200">
                    <a:solidFill>
                      <a:srgbClr val="58595B"/>
                    </a:solidFill>
                    <a:latin typeface="Roboto Black"/>
                    <a:ea typeface="Roboto Black"/>
                    <a:cs typeface="Roboto Black"/>
                    <a:sym typeface="Roboto Black"/>
                  </a:rPr>
                  <a:t>Displaying several topics or components of a system and asking users sort and to categorize the content</a:t>
                </a:r>
                <a:endParaRPr/>
              </a:p>
            </p:txBody>
          </p:sp>
          <p:sp>
            <p:nvSpPr>
              <p:cNvPr id="145" name="Google Shape;145;p13"/>
              <p:cNvSpPr/>
              <p:nvPr/>
            </p:nvSpPr>
            <p:spPr>
              <a:xfrm>
                <a:off x="18283627" y="7490604"/>
                <a:ext cx="1312500" cy="1312800"/>
              </a:xfrm>
              <a:prstGeom prst="ellipse">
                <a:avLst/>
              </a:prstGeom>
              <a:solidFill>
                <a:schemeClr val="accent4"/>
              </a:solidFill>
              <a:ln>
                <a:noFill/>
              </a:ln>
            </p:spPr>
            <p:txBody>
              <a:bodyPr anchorCtr="0" anchor="ctr" bIns="91400" lIns="182825" spcFirstLastPara="1" rIns="182825" wrap="square" tIns="91400">
                <a:noAutofit/>
              </a:bodyPr>
              <a:lstStyle/>
              <a:p>
                <a:pPr indent="0" lvl="0" marL="0" marR="0" rtl="0" algn="ctr">
                  <a:spcBef>
                    <a:spcPts val="0"/>
                  </a:spcBef>
                  <a:spcAft>
                    <a:spcPts val="0"/>
                  </a:spcAft>
                  <a:buNone/>
                </a:pPr>
                <a:r>
                  <a:rPr lang="en-US" sz="1050">
                    <a:solidFill>
                      <a:srgbClr val="58595B"/>
                    </a:solidFill>
                    <a:latin typeface="Roboto Black"/>
                    <a:ea typeface="Roboto Black"/>
                    <a:cs typeface="Roboto Black"/>
                    <a:sym typeface="Roboto Black"/>
                  </a:rPr>
                  <a:t> </a:t>
                </a:r>
                <a:endParaRPr sz="1050">
                  <a:solidFill>
                    <a:srgbClr val="58595B"/>
                  </a:solidFill>
                  <a:latin typeface="Roboto Black"/>
                  <a:ea typeface="Roboto Black"/>
                  <a:cs typeface="Roboto Black"/>
                  <a:sym typeface="Roboto Black"/>
                </a:endParaRPr>
              </a:p>
            </p:txBody>
          </p:sp>
          <p:grpSp>
            <p:nvGrpSpPr>
              <p:cNvPr id="146" name="Google Shape;146;p13"/>
              <p:cNvGrpSpPr/>
              <p:nvPr/>
            </p:nvGrpSpPr>
            <p:grpSpPr>
              <a:xfrm>
                <a:off x="18603233" y="7760540"/>
                <a:ext cx="699831" cy="748651"/>
                <a:chOff x="494476" y="2241785"/>
                <a:chExt cx="239742" cy="256405"/>
              </a:xfrm>
            </p:grpSpPr>
            <p:sp>
              <p:nvSpPr>
                <p:cNvPr id="147" name="Google Shape;147;p13"/>
                <p:cNvSpPr/>
                <p:nvPr/>
              </p:nvSpPr>
              <p:spPr>
                <a:xfrm>
                  <a:off x="494476" y="2241785"/>
                  <a:ext cx="239742" cy="256405"/>
                </a:xfrm>
                <a:custGeom>
                  <a:rect b="b" l="l" r="r" t="t"/>
                  <a:pathLst>
                    <a:path extrusionOk="0" h="234" w="219">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48" name="Google Shape;148;p13"/>
                <p:cNvSpPr/>
                <p:nvPr/>
              </p:nvSpPr>
              <p:spPr>
                <a:xfrm>
                  <a:off x="527337" y="2273716"/>
                  <a:ext cx="175411" cy="160601"/>
                </a:xfrm>
                <a:custGeom>
                  <a:rect b="b" l="l" r="r" t="t"/>
                  <a:pathLst>
                    <a:path extrusionOk="0" h="147" w="160">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49" name="Google Shape;149;p13"/>
                <p:cNvSpPr/>
                <p:nvPr/>
              </p:nvSpPr>
              <p:spPr>
                <a:xfrm>
                  <a:off x="622677" y="2297776"/>
                  <a:ext cx="48134" cy="48134"/>
                </a:xfrm>
                <a:custGeom>
                  <a:rect b="b" l="l" r="r" t="t"/>
                  <a:pathLst>
                    <a:path extrusionOk="0" h="44" w="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grpSp>
        </p:grpSp>
        <p:sp>
          <p:nvSpPr>
            <p:cNvPr id="150" name="Google Shape;150;p13"/>
            <p:cNvSpPr txBox="1"/>
            <p:nvPr/>
          </p:nvSpPr>
          <p:spPr>
            <a:xfrm>
              <a:off x="19836063" y="4405766"/>
              <a:ext cx="3219000" cy="1798800"/>
            </a:xfrm>
            <a:prstGeom prst="rect">
              <a:avLst/>
            </a:prstGeom>
            <a:noFill/>
            <a:ln>
              <a:noFill/>
            </a:ln>
          </p:spPr>
          <p:txBody>
            <a:bodyPr anchorCtr="0" anchor="t" bIns="0" lIns="0" spcFirstLastPara="1" rIns="0" wrap="square" tIns="121875">
              <a:noAutofit/>
            </a:bodyPr>
            <a:lstStyle/>
            <a:p>
              <a:pPr indent="0" lvl="0" marL="0" marR="0" rtl="0" algn="l">
                <a:spcBef>
                  <a:spcPts val="0"/>
                </a:spcBef>
                <a:spcAft>
                  <a:spcPts val="0"/>
                </a:spcAft>
                <a:buNone/>
              </a:pPr>
              <a:r>
                <a:t/>
              </a:r>
              <a:endParaRPr/>
            </a:p>
          </p:txBody>
        </p:sp>
        <p:cxnSp>
          <p:nvCxnSpPr>
            <p:cNvPr id="151" name="Google Shape;151;p13"/>
            <p:cNvCxnSpPr/>
            <p:nvPr/>
          </p:nvCxnSpPr>
          <p:spPr>
            <a:xfrm>
              <a:off x="13777591" y="10992498"/>
              <a:ext cx="4386600" cy="2100"/>
            </a:xfrm>
            <a:prstGeom prst="straightConnector1">
              <a:avLst/>
            </a:prstGeom>
            <a:noFill/>
            <a:ln cap="flat" cmpd="sng" w="9525">
              <a:solidFill>
                <a:srgbClr val="8F8F8F"/>
              </a:solidFill>
              <a:prstDash val="dash"/>
              <a:round/>
              <a:headEnd len="sm" w="sm" type="stealth"/>
              <a:tailEnd len="sm" w="sm" type="none"/>
            </a:ln>
          </p:spPr>
        </p:cxnSp>
        <p:grpSp>
          <p:nvGrpSpPr>
            <p:cNvPr id="152" name="Google Shape;152;p13"/>
            <p:cNvGrpSpPr/>
            <p:nvPr/>
          </p:nvGrpSpPr>
          <p:grpSpPr>
            <a:xfrm>
              <a:off x="18249930" y="10020042"/>
              <a:ext cx="4771436" cy="1510348"/>
              <a:chOff x="18249930" y="10020042"/>
              <a:chExt cx="4771436" cy="1510348"/>
            </a:xfrm>
          </p:grpSpPr>
          <p:sp>
            <p:nvSpPr>
              <p:cNvPr id="153" name="Google Shape;153;p13"/>
              <p:cNvSpPr/>
              <p:nvPr/>
            </p:nvSpPr>
            <p:spPr>
              <a:xfrm>
                <a:off x="18249930" y="10217590"/>
                <a:ext cx="1312500" cy="1312800"/>
              </a:xfrm>
              <a:prstGeom prst="ellipse">
                <a:avLst/>
              </a:prstGeom>
              <a:solidFill>
                <a:schemeClr val="accent6"/>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sz="1050">
                  <a:solidFill>
                    <a:srgbClr val="58595B"/>
                  </a:solidFill>
                  <a:latin typeface="Roboto Black"/>
                  <a:ea typeface="Roboto Black"/>
                  <a:cs typeface="Roboto Black"/>
                  <a:sym typeface="Roboto Black"/>
                </a:endParaRPr>
              </a:p>
            </p:txBody>
          </p:sp>
          <p:sp>
            <p:nvSpPr>
              <p:cNvPr id="154" name="Google Shape;154;p13"/>
              <p:cNvSpPr txBox="1"/>
              <p:nvPr/>
            </p:nvSpPr>
            <p:spPr>
              <a:xfrm>
                <a:off x="19802366" y="10020042"/>
                <a:ext cx="3219000" cy="1499100"/>
              </a:xfrm>
              <a:prstGeom prst="rect">
                <a:avLst/>
              </a:prstGeom>
              <a:noFill/>
              <a:ln>
                <a:noFill/>
              </a:ln>
            </p:spPr>
            <p:txBody>
              <a:bodyPr anchorCtr="0" anchor="t" bIns="0" lIns="0" spcFirstLastPara="1" rIns="0" wrap="square" tIns="121875">
                <a:noAutofit/>
              </a:bodyPr>
              <a:lstStyle/>
              <a:p>
                <a:pPr indent="0" lvl="0" marL="0" rtl="0" algn="l">
                  <a:spcBef>
                    <a:spcPts val="0"/>
                  </a:spcBef>
                  <a:spcAft>
                    <a:spcPts val="0"/>
                  </a:spcAft>
                  <a:buNone/>
                </a:pPr>
                <a:r>
                  <a:rPr b="1" lang="en-US" sz="1600">
                    <a:solidFill>
                      <a:schemeClr val="dk1"/>
                    </a:solidFill>
                    <a:latin typeface="Roboto Black"/>
                    <a:ea typeface="Roboto Black"/>
                    <a:cs typeface="Roboto Black"/>
                    <a:sym typeface="Roboto Black"/>
                  </a:rPr>
                  <a:t>Usability Testing</a:t>
                </a:r>
                <a:endParaRPr/>
              </a:p>
              <a:p>
                <a:pPr indent="0" lvl="0" marL="0" marR="0" rtl="0" algn="l">
                  <a:spcBef>
                    <a:spcPts val="0"/>
                  </a:spcBef>
                  <a:spcAft>
                    <a:spcPts val="0"/>
                  </a:spcAft>
                  <a:buNone/>
                </a:pPr>
                <a:r>
                  <a:rPr lang="en-US" sz="1350">
                    <a:solidFill>
                      <a:srgbClr val="333333"/>
                    </a:solidFill>
                    <a:highlight>
                      <a:srgbClr val="FFFFFF"/>
                    </a:highlight>
                  </a:rPr>
                  <a:t>Observing participant’s behavior and listens for feedback when interacting with product</a:t>
                </a:r>
                <a:endParaRPr sz="1200">
                  <a:solidFill>
                    <a:srgbClr val="58595B"/>
                  </a:solidFill>
                  <a:latin typeface="Roboto Black"/>
                  <a:ea typeface="Roboto Black"/>
                  <a:cs typeface="Roboto Black"/>
                  <a:sym typeface="Roboto Black"/>
                </a:endParaRPr>
              </a:p>
            </p:txBody>
          </p:sp>
          <p:sp>
            <p:nvSpPr>
              <p:cNvPr id="155" name="Google Shape;155;p13"/>
              <p:cNvSpPr/>
              <p:nvPr/>
            </p:nvSpPr>
            <p:spPr>
              <a:xfrm>
                <a:off x="18576950" y="10487584"/>
                <a:ext cx="656595" cy="748658"/>
              </a:xfrm>
              <a:custGeom>
                <a:rect b="b" l="l" r="r" t="t"/>
                <a:pathLst>
                  <a:path extrusionOk="0" h="234" w="205">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lt1"/>
              </a:solidFill>
              <a:ln>
                <a:noFill/>
              </a:ln>
            </p:spPr>
            <p:txBody>
              <a:bodyPr anchorCtr="0" anchor="t" bIns="91400" lIns="182825" spcFirstLastPara="1" rIns="182825" wrap="square" tIns="91400">
                <a:noAutofit/>
              </a:bodyPr>
              <a:lstStyle/>
              <a:p>
                <a:pPr indent="0" lvl="0" marL="0" marR="0" rtl="0" algn="l">
                  <a:spcBef>
                    <a:spcPts val="0"/>
                  </a:spcBef>
                  <a:spcAft>
                    <a:spcPts val="0"/>
                  </a:spcAft>
                  <a:buNone/>
                </a:pPr>
                <a:r>
                  <a:t/>
                </a:r>
                <a:endParaRPr sz="1050">
                  <a:solidFill>
                    <a:srgbClr val="58595B"/>
                  </a:solidFill>
                  <a:latin typeface="Roboto Black"/>
                  <a:ea typeface="Roboto Black"/>
                  <a:cs typeface="Roboto Black"/>
                  <a:sym typeface="Roboto Black"/>
                </a:endParaRPr>
              </a:p>
            </p:txBody>
          </p:sp>
        </p:grpSp>
      </p:grpSp>
      <p:sp>
        <p:nvSpPr>
          <p:cNvPr id="156" name="Google Shape;156;p13"/>
          <p:cNvSpPr txBox="1"/>
          <p:nvPr>
            <p:ph type="title"/>
          </p:nvPr>
        </p:nvSpPr>
        <p:spPr>
          <a:xfrm>
            <a:off x="3998280" y="593631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u="sng">
                <a:solidFill>
                  <a:schemeClr val="hlink"/>
                </a:solidFill>
                <a:hlinkClick r:id="rId3"/>
              </a:rPr>
              <a:t>Video Link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4"/>
          <p:cNvSpPr txBox="1"/>
          <p:nvPr>
            <p:ph idx="1" type="body"/>
          </p:nvPr>
        </p:nvSpPr>
        <p:spPr>
          <a:xfrm>
            <a:off x="1318793" y="1580845"/>
            <a:ext cx="3110400" cy="4635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latin typeface="Arial"/>
                <a:ea typeface="Arial"/>
                <a:cs typeface="Arial"/>
                <a:sym typeface="Arial"/>
              </a:rPr>
              <a:t>Affinity Diagrams</a:t>
            </a:r>
            <a:endParaRPr>
              <a:latin typeface="Arial"/>
              <a:ea typeface="Arial"/>
              <a:cs typeface="Arial"/>
              <a:sym typeface="Arial"/>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p:txBody>
      </p:sp>
      <p:sp>
        <p:nvSpPr>
          <p:cNvPr id="163" name="Google Shape;163;p14"/>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Making Sense of the Data</a:t>
            </a:r>
            <a:endParaRPr/>
          </a:p>
        </p:txBody>
      </p:sp>
      <p:pic>
        <p:nvPicPr>
          <p:cNvPr id="164" name="Google Shape;164;p14"/>
          <p:cNvPicPr preferRelativeResize="0"/>
          <p:nvPr/>
        </p:nvPicPr>
        <p:blipFill rotWithShape="1">
          <a:blip r:embed="rId3">
            <a:alphaModFix/>
          </a:blip>
          <a:srcRect b="-5009" l="4000" r="-4000" t="5009"/>
          <a:stretch/>
        </p:blipFill>
        <p:spPr>
          <a:xfrm>
            <a:off x="1382150" y="2187350"/>
            <a:ext cx="4064575" cy="2064550"/>
          </a:xfrm>
          <a:prstGeom prst="rect">
            <a:avLst/>
          </a:prstGeom>
          <a:noFill/>
          <a:ln>
            <a:noFill/>
          </a:ln>
        </p:spPr>
      </p:pic>
      <p:sp>
        <p:nvSpPr>
          <p:cNvPr id="165" name="Google Shape;165;p14"/>
          <p:cNvSpPr txBox="1"/>
          <p:nvPr>
            <p:ph idx="1" type="body"/>
          </p:nvPr>
        </p:nvSpPr>
        <p:spPr>
          <a:xfrm>
            <a:off x="8118706" y="1188120"/>
            <a:ext cx="3110400" cy="4635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latin typeface="Arial"/>
                <a:ea typeface="Arial"/>
                <a:cs typeface="Arial"/>
                <a:sym typeface="Arial"/>
              </a:rPr>
              <a:t>Personas</a:t>
            </a:r>
            <a:endParaRPr>
              <a:latin typeface="Arial"/>
              <a:ea typeface="Arial"/>
              <a:cs typeface="Arial"/>
              <a:sym typeface="Arial"/>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p:txBody>
      </p:sp>
      <p:sp>
        <p:nvSpPr>
          <p:cNvPr id="166" name="Google Shape;166;p14"/>
          <p:cNvSpPr txBox="1"/>
          <p:nvPr>
            <p:ph idx="1" type="body"/>
          </p:nvPr>
        </p:nvSpPr>
        <p:spPr>
          <a:xfrm>
            <a:off x="1382156" y="4118595"/>
            <a:ext cx="3110400" cy="4635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t>Organize data into key findings/ ideas. Usually done after user interviews or participatory design</a:t>
            </a:r>
            <a:endParaRPr/>
          </a:p>
          <a:p>
            <a:pPr indent="0" lvl="0" marL="0" rtl="0" algn="l">
              <a:spcBef>
                <a:spcPts val="720"/>
              </a:spcBef>
              <a:spcAft>
                <a:spcPts val="0"/>
              </a:spcAft>
              <a:buNone/>
            </a:pPr>
            <a:r>
              <a:t/>
            </a:r>
            <a:endParaRPr/>
          </a:p>
          <a:p>
            <a:pPr indent="0" lvl="0" marL="0" rtl="0" algn="l">
              <a:spcBef>
                <a:spcPts val="720"/>
              </a:spcBef>
              <a:spcAft>
                <a:spcPts val="0"/>
              </a:spcAft>
              <a:buNone/>
            </a:pPr>
            <a:r>
              <a:t/>
            </a:r>
            <a:endParaRPr/>
          </a:p>
        </p:txBody>
      </p:sp>
      <p:sp>
        <p:nvSpPr>
          <p:cNvPr id="167" name="Google Shape;167;p14"/>
          <p:cNvSpPr txBox="1"/>
          <p:nvPr>
            <p:ph idx="1" type="body"/>
          </p:nvPr>
        </p:nvSpPr>
        <p:spPr>
          <a:xfrm>
            <a:off x="8044675" y="3905700"/>
            <a:ext cx="3323400" cy="4635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t>The purpose of personas is to create reliable and realistic representations of your key audience segments for reference. This is necessary for inclusive design! These representations should be based on qualitative and some quantitative research and data</a:t>
            </a:r>
            <a:endParaRPr/>
          </a:p>
          <a:p>
            <a:pPr indent="0" lvl="0" marL="0" rtl="0" algn="l">
              <a:spcBef>
                <a:spcPts val="720"/>
              </a:spcBef>
              <a:spcAft>
                <a:spcPts val="0"/>
              </a:spcAft>
              <a:buNone/>
            </a:pPr>
            <a:r>
              <a:t/>
            </a:r>
            <a:endParaRPr/>
          </a:p>
        </p:txBody>
      </p:sp>
      <p:pic>
        <p:nvPicPr>
          <p:cNvPr id="168" name="Google Shape;168;p14"/>
          <p:cNvPicPr preferRelativeResize="0"/>
          <p:nvPr/>
        </p:nvPicPr>
        <p:blipFill>
          <a:blip r:embed="rId4">
            <a:alphaModFix/>
          </a:blip>
          <a:stretch>
            <a:fillRect/>
          </a:stretch>
        </p:blipFill>
        <p:spPr>
          <a:xfrm>
            <a:off x="8044676" y="1670873"/>
            <a:ext cx="3323400" cy="221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idx="1" type="body"/>
          </p:nvPr>
        </p:nvSpPr>
        <p:spPr>
          <a:xfrm>
            <a:off x="465900" y="1054496"/>
            <a:ext cx="11814000" cy="9051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b="1" lang="en-US"/>
              <a:t>Prototypes</a:t>
            </a:r>
            <a:r>
              <a:rPr lang="en-US"/>
              <a:t> are key to planning products and creating/ testing user experience. </a:t>
            </a:r>
            <a:endParaRPr/>
          </a:p>
        </p:txBody>
      </p:sp>
      <p:sp>
        <p:nvSpPr>
          <p:cNvPr id="175" name="Google Shape;175;p15"/>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Prototyping</a:t>
            </a:r>
            <a:endParaRPr/>
          </a:p>
        </p:txBody>
      </p:sp>
      <p:sp>
        <p:nvSpPr>
          <p:cNvPr id="176" name="Google Shape;176;p15"/>
          <p:cNvSpPr txBox="1"/>
          <p:nvPr>
            <p:ph idx="1" type="body"/>
          </p:nvPr>
        </p:nvSpPr>
        <p:spPr>
          <a:xfrm>
            <a:off x="61725" y="2722488"/>
            <a:ext cx="1464900" cy="9051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t>Low Fidelity </a:t>
            </a:r>
            <a:endParaRPr/>
          </a:p>
        </p:txBody>
      </p:sp>
      <p:sp>
        <p:nvSpPr>
          <p:cNvPr id="177" name="Google Shape;177;p15"/>
          <p:cNvSpPr txBox="1"/>
          <p:nvPr>
            <p:ph idx="1" type="body"/>
          </p:nvPr>
        </p:nvSpPr>
        <p:spPr>
          <a:xfrm>
            <a:off x="10886650" y="2628200"/>
            <a:ext cx="1464900" cy="905100"/>
          </a:xfrm>
          <a:prstGeom prst="rect">
            <a:avLst/>
          </a:prstGeom>
        </p:spPr>
        <p:txBody>
          <a:bodyPr anchorCtr="0" anchor="t" bIns="45700" lIns="91425" spcFirstLastPara="1" rIns="91425" wrap="square" tIns="45700">
            <a:noAutofit/>
          </a:bodyPr>
          <a:lstStyle/>
          <a:p>
            <a:pPr indent="0" lvl="0" marL="0" rtl="0" algn="l">
              <a:spcBef>
                <a:spcPts val="720"/>
              </a:spcBef>
              <a:spcAft>
                <a:spcPts val="0"/>
              </a:spcAft>
              <a:buNone/>
            </a:pPr>
            <a:r>
              <a:rPr lang="en-US"/>
              <a:t>High Fidelity </a:t>
            </a:r>
            <a:endParaRPr/>
          </a:p>
        </p:txBody>
      </p:sp>
      <p:sp>
        <p:nvSpPr>
          <p:cNvPr id="178" name="Google Shape;178;p15"/>
          <p:cNvSpPr txBox="1"/>
          <p:nvPr/>
        </p:nvSpPr>
        <p:spPr>
          <a:xfrm>
            <a:off x="3501150" y="4908575"/>
            <a:ext cx="5291700" cy="1240800"/>
          </a:xfrm>
          <a:prstGeom prst="rect">
            <a:avLst/>
          </a:prstGeom>
          <a:noFill/>
          <a:ln>
            <a:noFill/>
          </a:ln>
        </p:spPr>
        <p:txBody>
          <a:bodyPr anchorCtr="0" anchor="t" bIns="91425" lIns="91425" spcFirstLastPara="1" rIns="91425" wrap="square" tIns="91425">
            <a:noAutofit/>
          </a:bodyPr>
          <a:lstStyle/>
          <a:p>
            <a:pPr indent="0" lvl="0" marL="0" rtl="0" algn="l">
              <a:spcBef>
                <a:spcPts val="720"/>
              </a:spcBef>
              <a:spcAft>
                <a:spcPts val="0"/>
              </a:spcAft>
              <a:buNone/>
            </a:pPr>
            <a:r>
              <a:rPr b="1" lang="en-US" sz="1800">
                <a:solidFill>
                  <a:schemeClr val="dk1"/>
                </a:solidFill>
                <a:latin typeface="Roboto"/>
                <a:ea typeface="Roboto"/>
                <a:cs typeface="Roboto"/>
                <a:sym typeface="Roboto"/>
              </a:rPr>
              <a:t>Wireframes</a:t>
            </a:r>
            <a:r>
              <a:rPr lang="en-US" sz="1800">
                <a:solidFill>
                  <a:schemeClr val="dk1"/>
                </a:solidFill>
                <a:latin typeface="Roboto"/>
                <a:ea typeface="Roboto"/>
                <a:cs typeface="Roboto"/>
                <a:sym typeface="Roboto"/>
              </a:rPr>
              <a:t> map out </a:t>
            </a:r>
            <a:r>
              <a:rPr b="1" lang="en-US" sz="1800">
                <a:solidFill>
                  <a:schemeClr val="dk1"/>
                </a:solidFill>
                <a:latin typeface="Roboto"/>
                <a:ea typeface="Roboto"/>
                <a:cs typeface="Roboto"/>
                <a:sym typeface="Roboto"/>
              </a:rPr>
              <a:t>user flow</a:t>
            </a:r>
            <a:r>
              <a:rPr lang="en-US" sz="1800">
                <a:solidFill>
                  <a:schemeClr val="dk1"/>
                </a:solidFill>
                <a:latin typeface="Roboto"/>
                <a:ea typeface="Roboto"/>
                <a:cs typeface="Roboto"/>
                <a:sym typeface="Roboto"/>
              </a:rPr>
              <a:t>, or</a:t>
            </a:r>
            <a:r>
              <a:rPr lang="en-US" sz="1800">
                <a:solidFill>
                  <a:schemeClr val="dk1"/>
                </a:solidFill>
                <a:highlight>
                  <a:srgbClr val="FFFFFF"/>
                </a:highlight>
                <a:latin typeface="Roboto"/>
                <a:ea typeface="Roboto"/>
                <a:cs typeface="Roboto"/>
                <a:sym typeface="Roboto"/>
              </a:rPr>
              <a:t> the path taken by a prototypical </a:t>
            </a:r>
            <a:r>
              <a:rPr lang="en-US" sz="1800">
                <a:solidFill>
                  <a:schemeClr val="dk1"/>
                </a:solidFill>
                <a:latin typeface="Roboto"/>
                <a:ea typeface="Roboto"/>
                <a:cs typeface="Roboto"/>
                <a:sym typeface="Roboto"/>
              </a:rPr>
              <a:t>user</a:t>
            </a:r>
            <a:r>
              <a:rPr lang="en-US" sz="1800">
                <a:solidFill>
                  <a:schemeClr val="dk1"/>
                </a:solidFill>
                <a:highlight>
                  <a:srgbClr val="FFFFFF"/>
                </a:highlight>
                <a:latin typeface="Roboto"/>
                <a:ea typeface="Roboto"/>
                <a:cs typeface="Roboto"/>
                <a:sym typeface="Roboto"/>
              </a:rPr>
              <a:t> on a website or app to complete a task. </a:t>
            </a:r>
            <a:endParaRPr sz="1800">
              <a:solidFill>
                <a:schemeClr val="dk1"/>
              </a:solidFill>
              <a:latin typeface="Roboto"/>
              <a:ea typeface="Roboto"/>
              <a:cs typeface="Roboto"/>
              <a:sym typeface="Roboto"/>
            </a:endParaRPr>
          </a:p>
          <a:p>
            <a:pPr indent="0" lvl="0" marL="0" rtl="0" algn="l">
              <a:spcBef>
                <a:spcPts val="72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79" name="Google Shape;179;p15"/>
          <p:cNvPicPr preferRelativeResize="0"/>
          <p:nvPr/>
        </p:nvPicPr>
        <p:blipFill>
          <a:blip r:embed="rId3">
            <a:alphaModFix/>
          </a:blip>
          <a:stretch>
            <a:fillRect/>
          </a:stretch>
        </p:blipFill>
        <p:spPr>
          <a:xfrm>
            <a:off x="1577525" y="1939650"/>
            <a:ext cx="4320350" cy="2548375"/>
          </a:xfrm>
          <a:prstGeom prst="rect">
            <a:avLst/>
          </a:prstGeom>
          <a:noFill/>
          <a:ln>
            <a:noFill/>
          </a:ln>
        </p:spPr>
      </p:pic>
      <p:pic>
        <p:nvPicPr>
          <p:cNvPr id="180" name="Google Shape;180;p15"/>
          <p:cNvPicPr preferRelativeResize="0"/>
          <p:nvPr/>
        </p:nvPicPr>
        <p:blipFill>
          <a:blip r:embed="rId4">
            <a:alphaModFix/>
          </a:blip>
          <a:stretch>
            <a:fillRect/>
          </a:stretch>
        </p:blipFill>
        <p:spPr>
          <a:xfrm>
            <a:off x="5993875" y="1910550"/>
            <a:ext cx="4796775" cy="269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Agile Iteration</a:t>
            </a:r>
            <a:endParaRPr/>
          </a:p>
        </p:txBody>
      </p:sp>
      <p:pic>
        <p:nvPicPr>
          <p:cNvPr id="187" name="Google Shape;187;p16"/>
          <p:cNvPicPr preferRelativeResize="0"/>
          <p:nvPr/>
        </p:nvPicPr>
        <p:blipFill>
          <a:blip r:embed="rId3">
            <a:alphaModFix/>
          </a:blip>
          <a:stretch>
            <a:fillRect/>
          </a:stretch>
        </p:blipFill>
        <p:spPr>
          <a:xfrm>
            <a:off x="903978" y="1068691"/>
            <a:ext cx="6582350" cy="5085750"/>
          </a:xfrm>
          <a:prstGeom prst="rect">
            <a:avLst/>
          </a:prstGeom>
          <a:noFill/>
          <a:ln>
            <a:noFill/>
          </a:ln>
        </p:spPr>
      </p:pic>
      <p:sp>
        <p:nvSpPr>
          <p:cNvPr id="188" name="Google Shape;188;p16"/>
          <p:cNvSpPr txBox="1"/>
          <p:nvPr/>
        </p:nvSpPr>
        <p:spPr>
          <a:xfrm>
            <a:off x="6875375" y="3056975"/>
            <a:ext cx="5291700" cy="1240800"/>
          </a:xfrm>
          <a:prstGeom prst="rect">
            <a:avLst/>
          </a:prstGeom>
          <a:noFill/>
          <a:ln>
            <a:noFill/>
          </a:ln>
        </p:spPr>
        <p:txBody>
          <a:bodyPr anchorCtr="0" anchor="t" bIns="91425" lIns="91425" spcFirstLastPara="1" rIns="91425" wrap="square" tIns="91425">
            <a:noAutofit/>
          </a:bodyPr>
          <a:lstStyle/>
          <a:p>
            <a:pPr indent="0" lvl="0" marL="0" rtl="0" algn="l">
              <a:spcBef>
                <a:spcPts val="720"/>
              </a:spcBef>
              <a:spcAft>
                <a:spcPts val="0"/>
              </a:spcAft>
              <a:buNone/>
            </a:pPr>
            <a:r>
              <a:rPr b="1" lang="en-US" sz="1800">
                <a:solidFill>
                  <a:schemeClr val="dk1"/>
                </a:solidFill>
                <a:latin typeface="Roboto"/>
                <a:ea typeface="Roboto"/>
                <a:cs typeface="Roboto"/>
                <a:sym typeface="Roboto"/>
              </a:rPr>
              <a:t>UX Designers must work in Agile, cycling through the design process at all development stages to ensure delightful, frustration free UX</a:t>
            </a:r>
            <a:endParaRPr sz="1800">
              <a:solidFill>
                <a:schemeClr val="dk1"/>
              </a:solidFill>
              <a:latin typeface="Roboto"/>
              <a:ea typeface="Roboto"/>
              <a:cs typeface="Roboto"/>
              <a:sym typeface="Roboto"/>
            </a:endParaRPr>
          </a:p>
          <a:p>
            <a:pPr indent="0" lvl="0" marL="0" rtl="0" algn="l">
              <a:spcBef>
                <a:spcPts val="72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Good vs. Bad UX</a:t>
            </a:r>
            <a:endParaRPr/>
          </a:p>
        </p:txBody>
      </p:sp>
      <p:sp>
        <p:nvSpPr>
          <p:cNvPr id="195" name="Google Shape;195;p17"/>
          <p:cNvSpPr txBox="1"/>
          <p:nvPr/>
        </p:nvSpPr>
        <p:spPr>
          <a:xfrm>
            <a:off x="1273575" y="1307650"/>
            <a:ext cx="2507400" cy="4975500"/>
          </a:xfrm>
          <a:prstGeom prst="rect">
            <a:avLst/>
          </a:prstGeom>
          <a:noFill/>
          <a:ln>
            <a:noFill/>
          </a:ln>
        </p:spPr>
        <p:txBody>
          <a:bodyPr anchorCtr="0" anchor="t" bIns="91425" lIns="91425" spcFirstLastPara="1" rIns="91425" wrap="square" tIns="91425">
            <a:noAutofit/>
          </a:bodyPr>
          <a:lstStyle/>
          <a:p>
            <a:pPr indent="0" lvl="0" marL="0" rtl="0" algn="l">
              <a:spcBef>
                <a:spcPts val="720"/>
              </a:spcBef>
              <a:spcAft>
                <a:spcPts val="0"/>
              </a:spcAft>
              <a:buNone/>
            </a:pPr>
            <a:r>
              <a:rPr b="1" lang="en-US" sz="1800">
                <a:solidFill>
                  <a:schemeClr val="dk1"/>
                </a:solidFill>
                <a:latin typeface="Roboto"/>
                <a:ea typeface="Roboto"/>
                <a:cs typeface="Roboto"/>
                <a:sym typeface="Roboto"/>
              </a:rPr>
              <a:t>Good						</a:t>
            </a:r>
            <a:endParaRPr b="1" sz="1800">
              <a:solidFill>
                <a:schemeClr val="dk1"/>
              </a:solidFill>
              <a:latin typeface="Roboto"/>
              <a:ea typeface="Roboto"/>
              <a:cs typeface="Roboto"/>
              <a:sym typeface="Roboto"/>
            </a:endParaRPr>
          </a:p>
          <a:p>
            <a:pPr indent="-342900" lvl="0" marL="457200" rtl="0" algn="l">
              <a:spcBef>
                <a:spcPts val="72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Easy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Frustration-free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Beautiful</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Simple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Innovative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Inclusive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Accessible</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Various devices &amp; servers </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Different abilities, income, experience</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96" name="Google Shape;196;p17"/>
          <p:cNvSpPr txBox="1"/>
          <p:nvPr/>
        </p:nvSpPr>
        <p:spPr>
          <a:xfrm>
            <a:off x="9433925" y="1166675"/>
            <a:ext cx="2507400" cy="3968700"/>
          </a:xfrm>
          <a:prstGeom prst="rect">
            <a:avLst/>
          </a:prstGeom>
          <a:noFill/>
          <a:ln>
            <a:noFill/>
          </a:ln>
        </p:spPr>
        <p:txBody>
          <a:bodyPr anchorCtr="0" anchor="t" bIns="91425" lIns="91425" spcFirstLastPara="1" rIns="91425" wrap="square" tIns="91425">
            <a:noAutofit/>
          </a:bodyPr>
          <a:lstStyle/>
          <a:p>
            <a:pPr indent="0" lvl="0" marL="0" rtl="0" algn="l">
              <a:spcBef>
                <a:spcPts val="720"/>
              </a:spcBef>
              <a:spcAft>
                <a:spcPts val="0"/>
              </a:spcAft>
              <a:buNone/>
            </a:pPr>
            <a:r>
              <a:rPr b="1" lang="en-US" sz="1800">
                <a:solidFill>
                  <a:schemeClr val="dk1"/>
                </a:solidFill>
                <a:latin typeface="Roboto"/>
                <a:ea typeface="Roboto"/>
                <a:cs typeface="Roboto"/>
                <a:sym typeface="Roboto"/>
              </a:rPr>
              <a:t>Bad						</a:t>
            </a:r>
            <a:endParaRPr b="1" sz="1800">
              <a:solidFill>
                <a:schemeClr val="dk1"/>
              </a:solidFill>
              <a:latin typeface="Roboto"/>
              <a:ea typeface="Roboto"/>
              <a:cs typeface="Roboto"/>
              <a:sym typeface="Roboto"/>
            </a:endParaRPr>
          </a:p>
          <a:p>
            <a:pPr indent="-342900" lvl="0" marL="457200" rtl="0" algn="l">
              <a:spcBef>
                <a:spcPts val="72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Difficult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Frustrating</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Ugly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Bland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Complicated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Outdated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Inaccessible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Discriminatory </a:t>
            </a:r>
            <a:endParaRPr sz="1800">
              <a:solidFill>
                <a:schemeClr val="dk1"/>
              </a:solidFill>
              <a:latin typeface="Roboto"/>
              <a:ea typeface="Roboto"/>
              <a:cs typeface="Roboto"/>
              <a:sym typeface="Roboto"/>
            </a:endParaRPr>
          </a:p>
          <a:p>
            <a:pPr indent="0" lvl="0" marL="0" rtl="0" algn="l">
              <a:spcBef>
                <a:spcPts val="72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97" name="Google Shape;197;p17"/>
          <p:cNvPicPr preferRelativeResize="0"/>
          <p:nvPr/>
        </p:nvPicPr>
        <p:blipFill>
          <a:blip r:embed="rId3">
            <a:alphaModFix/>
          </a:blip>
          <a:stretch>
            <a:fillRect/>
          </a:stretch>
        </p:blipFill>
        <p:spPr>
          <a:xfrm>
            <a:off x="4266849" y="1765426"/>
            <a:ext cx="4488301" cy="3053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AMID">
  <a:themeElements>
    <a:clrScheme name="TAMID 16_9">
      <a:dk1>
        <a:srgbClr val="58595B"/>
      </a:dk1>
      <a:lt1>
        <a:srgbClr val="DDDDDD"/>
      </a:lt1>
      <a:dk2>
        <a:srgbClr val="FFFFFF"/>
      </a:dk2>
      <a:lt2>
        <a:srgbClr val="FFFFFF"/>
      </a:lt2>
      <a:accent1>
        <a:srgbClr val="DDDDDD"/>
      </a:accent1>
      <a:accent2>
        <a:srgbClr val="FFFFFF"/>
      </a:accent2>
      <a:accent3>
        <a:srgbClr val="41B5E8"/>
      </a:accent3>
      <a:accent4>
        <a:srgbClr val="B2B2B2"/>
      </a:accent4>
      <a:accent5>
        <a:srgbClr val="58595B"/>
      </a:accent5>
      <a:accent6>
        <a:srgbClr val="58595B"/>
      </a:accent6>
      <a:hlink>
        <a:srgbClr val="000000"/>
      </a:hlink>
      <a:folHlink>
        <a:srgbClr val="41B5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